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88"/>
  </p:notesMasterIdLst>
  <p:handoutMasterIdLst>
    <p:handoutMasterId r:id="rId89"/>
  </p:handoutMasterIdLst>
  <p:sldIdLst>
    <p:sldId id="355" r:id="rId2"/>
    <p:sldId id="356" r:id="rId3"/>
    <p:sldId id="357" r:id="rId4"/>
    <p:sldId id="256" r:id="rId5"/>
    <p:sldId id="259" r:id="rId6"/>
    <p:sldId id="306" r:id="rId7"/>
    <p:sldId id="307" r:id="rId8"/>
    <p:sldId id="312" r:id="rId9"/>
    <p:sldId id="308" r:id="rId10"/>
    <p:sldId id="309" r:id="rId11"/>
    <p:sldId id="311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22" r:id="rId22"/>
    <p:sldId id="323" r:id="rId23"/>
    <p:sldId id="324" r:id="rId24"/>
    <p:sldId id="325" r:id="rId25"/>
    <p:sldId id="326" r:id="rId26"/>
    <p:sldId id="327" r:id="rId27"/>
    <p:sldId id="328" r:id="rId28"/>
    <p:sldId id="329" r:id="rId29"/>
    <p:sldId id="330" r:id="rId30"/>
    <p:sldId id="331" r:id="rId31"/>
    <p:sldId id="332" r:id="rId32"/>
    <p:sldId id="333" r:id="rId33"/>
    <p:sldId id="334" r:id="rId34"/>
    <p:sldId id="335" r:id="rId35"/>
    <p:sldId id="336" r:id="rId36"/>
    <p:sldId id="337" r:id="rId37"/>
    <p:sldId id="338" r:id="rId38"/>
    <p:sldId id="339" r:id="rId39"/>
    <p:sldId id="340" r:id="rId40"/>
    <p:sldId id="341" r:id="rId41"/>
    <p:sldId id="342" r:id="rId42"/>
    <p:sldId id="343" r:id="rId43"/>
    <p:sldId id="344" r:id="rId44"/>
    <p:sldId id="345" r:id="rId45"/>
    <p:sldId id="346" r:id="rId46"/>
    <p:sldId id="347" r:id="rId47"/>
    <p:sldId id="348" r:id="rId48"/>
    <p:sldId id="349" r:id="rId49"/>
    <p:sldId id="350" r:id="rId50"/>
    <p:sldId id="351" r:id="rId51"/>
    <p:sldId id="352" r:id="rId52"/>
    <p:sldId id="353" r:id="rId53"/>
    <p:sldId id="354" r:id="rId54"/>
    <p:sldId id="260" r:id="rId55"/>
    <p:sldId id="261" r:id="rId56"/>
    <p:sldId id="276" r:id="rId57"/>
    <p:sldId id="277" r:id="rId58"/>
    <p:sldId id="262" r:id="rId59"/>
    <p:sldId id="278" r:id="rId60"/>
    <p:sldId id="281" r:id="rId61"/>
    <p:sldId id="282" r:id="rId62"/>
    <p:sldId id="283" r:id="rId63"/>
    <p:sldId id="284" r:id="rId64"/>
    <p:sldId id="285" r:id="rId65"/>
    <p:sldId id="279" r:id="rId66"/>
    <p:sldId id="286" r:id="rId67"/>
    <p:sldId id="287" r:id="rId68"/>
    <p:sldId id="288" r:id="rId69"/>
    <p:sldId id="289" r:id="rId70"/>
    <p:sldId id="290" r:id="rId71"/>
    <p:sldId id="291" r:id="rId72"/>
    <p:sldId id="292" r:id="rId73"/>
    <p:sldId id="293" r:id="rId74"/>
    <p:sldId id="280" r:id="rId75"/>
    <p:sldId id="294" r:id="rId76"/>
    <p:sldId id="295" r:id="rId77"/>
    <p:sldId id="296" r:id="rId78"/>
    <p:sldId id="297" r:id="rId79"/>
    <p:sldId id="298" r:id="rId80"/>
    <p:sldId id="299" r:id="rId81"/>
    <p:sldId id="300" r:id="rId82"/>
    <p:sldId id="302" r:id="rId83"/>
    <p:sldId id="304" r:id="rId84"/>
    <p:sldId id="301" r:id="rId85"/>
    <p:sldId id="303" r:id="rId86"/>
    <p:sldId id="305" r:id="rId87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paso" id="{59A9BC0F-B94E-A640-83FC-4498B9DFB08D}">
          <p14:sldIdLst>
            <p14:sldId id="355"/>
            <p14:sldId id="356"/>
            <p14:sldId id="357"/>
          </p14:sldIdLst>
        </p14:section>
        <p14:section name="Conceptos" id="{51BF9654-125A-B141-8EA5-84C17335F87B}">
          <p14:sldIdLst>
            <p14:sldId id="256"/>
            <p14:sldId id="259"/>
            <p14:sldId id="306"/>
            <p14:sldId id="307"/>
            <p14:sldId id="312"/>
            <p14:sldId id="308"/>
            <p14:sldId id="309"/>
            <p14:sldId id="311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</p14:sldIdLst>
        </p14:section>
        <p14:section name="Ejercicios" id="{834E32D9-3A73-9C43-B805-E6F6458F6209}">
          <p14:sldIdLst>
            <p14:sldId id="260"/>
            <p14:sldId id="261"/>
            <p14:sldId id="276"/>
            <p14:sldId id="277"/>
          </p14:sldIdLst>
        </p14:section>
        <p14:section name="Resolución" id="{21731FF2-E669-DA4D-8C98-EBA50549C89C}">
          <p14:sldIdLst>
            <p14:sldId id="262"/>
            <p14:sldId id="278"/>
            <p14:sldId id="281"/>
            <p14:sldId id="282"/>
            <p14:sldId id="283"/>
            <p14:sldId id="284"/>
            <p14:sldId id="285"/>
            <p14:sldId id="279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80"/>
            <p14:sldId id="294"/>
            <p14:sldId id="295"/>
            <p14:sldId id="296"/>
            <p14:sldId id="297"/>
            <p14:sldId id="298"/>
            <p14:sldId id="299"/>
            <p14:sldId id="300"/>
            <p14:sldId id="302"/>
            <p14:sldId id="304"/>
            <p14:sldId id="301"/>
            <p14:sldId id="303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C1DC"/>
    <a:srgbClr val="EF3449"/>
    <a:srgbClr val="5A3A92"/>
    <a:srgbClr val="F25B2C"/>
    <a:srgbClr val="FFFFFF"/>
    <a:srgbClr val="019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409"/>
    <p:restoredTop sz="95377"/>
  </p:normalViewPr>
  <p:slideViewPr>
    <p:cSldViewPr snapToGrid="0" snapToObjects="1">
      <p:cViewPr>
        <p:scale>
          <a:sx n="100" d="100"/>
          <a:sy n="100" d="100"/>
        </p:scale>
        <p:origin x="1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presProps" Target="presProps.xml"/><Relationship Id="rId91" Type="http://schemas.openxmlformats.org/officeDocument/2006/relationships/viewProps" Target="viewProps.xml"/><Relationship Id="rId92" Type="http://schemas.openxmlformats.org/officeDocument/2006/relationships/theme" Target="theme/theme1.xml"/><Relationship Id="rId93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notesMaster" Target="notesMasters/notesMaster1.xml"/><Relationship Id="rId8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t>13/7/17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tiff>
</file>

<file path=ppt/media/image12.jpe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jpg>
</file>

<file path=ppt/media/image23.jpg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0.tiff>
</file>

<file path=ppt/media/image41.tiff>
</file>

<file path=ppt/media/image42.tiff>
</file>

<file path=ppt/media/image4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t>13/7/17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47357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74432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01955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75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6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jpeg"/><Relationship Id="rId22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 smtClean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 smtClean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tiff"/><Relationship Id="rId3" Type="http://schemas.openxmlformats.org/officeDocument/2006/relationships/image" Target="../media/image1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4" Type="http://schemas.openxmlformats.org/officeDocument/2006/relationships/image" Target="../media/image23.jp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tiff"/><Relationship Id="rId3" Type="http://schemas.openxmlformats.org/officeDocument/2006/relationships/image" Target="../media/image2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tiff"/><Relationship Id="rId3" Type="http://schemas.openxmlformats.org/officeDocument/2006/relationships/image" Target="../media/image2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Relationship Id="rId3" Type="http://schemas.openxmlformats.org/officeDocument/2006/relationships/image" Target="../media/image2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Relationship Id="rId3" Type="http://schemas.openxmlformats.org/officeDocument/2006/relationships/image" Target="../media/image2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4" Type="http://schemas.openxmlformats.org/officeDocument/2006/relationships/image" Target="../media/image29.tiff"/><Relationship Id="rId5" Type="http://schemas.openxmlformats.org/officeDocument/2006/relationships/image" Target="../media/image30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tiff"/><Relationship Id="rId3" Type="http://schemas.openxmlformats.org/officeDocument/2006/relationships/image" Target="../media/image32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tiff"/><Relationship Id="rId3" Type="http://schemas.openxmlformats.org/officeDocument/2006/relationships/image" Target="../media/image33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4" Type="http://schemas.openxmlformats.org/officeDocument/2006/relationships/image" Target="../media/image29.tiff"/><Relationship Id="rId5" Type="http://schemas.openxmlformats.org/officeDocument/2006/relationships/image" Target="../media/image30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Relationship Id="rId3" Type="http://schemas.openxmlformats.org/officeDocument/2006/relationships/image" Target="../media/image34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Relationship Id="rId3" Type="http://schemas.openxmlformats.org/officeDocument/2006/relationships/image" Target="../media/image34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Relationship Id="rId3" Type="http://schemas.openxmlformats.org/officeDocument/2006/relationships/image" Target="../media/image34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Relationship Id="rId3" Type="http://schemas.openxmlformats.org/officeDocument/2006/relationships/image" Target="../media/image34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Relationship Id="rId3" Type="http://schemas.openxmlformats.org/officeDocument/2006/relationships/image" Target="../media/image34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4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4.tiff"/><Relationship Id="rId3" Type="http://schemas.openxmlformats.org/officeDocument/2006/relationships/image" Target="../media/image3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4" Type="http://schemas.openxmlformats.org/officeDocument/2006/relationships/image" Target="../media/image36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4" Type="http://schemas.openxmlformats.org/officeDocument/2006/relationships/image" Target="../media/image36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4" Type="http://schemas.openxmlformats.org/officeDocument/2006/relationships/image" Target="../media/image36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4" Type="http://schemas.openxmlformats.org/officeDocument/2006/relationships/image" Target="../media/image36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4" Type="http://schemas.openxmlformats.org/officeDocument/2006/relationships/image" Target="../media/image36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8.tiff"/><Relationship Id="rId3" Type="http://schemas.openxmlformats.org/officeDocument/2006/relationships/image" Target="../media/image37.tif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tiff"/><Relationship Id="rId3" Type="http://schemas.openxmlformats.org/officeDocument/2006/relationships/image" Target="../media/image39.tif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tif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5" Type="http://schemas.openxmlformats.org/officeDocument/2006/relationships/image" Target="../media/image15.tiff"/><Relationship Id="rId6" Type="http://schemas.openxmlformats.org/officeDocument/2006/relationships/image" Target="../media/image16.tiff"/><Relationship Id="rId7" Type="http://schemas.openxmlformats.org/officeDocument/2006/relationships/image" Target="../media/image17.tiff"/><Relationship Id="rId8" Type="http://schemas.openxmlformats.org/officeDocument/2006/relationships/image" Target="../media/image18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tif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tif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4" Type="http://schemas.openxmlformats.org/officeDocument/2006/relationships/image" Target="../media/image28.tiff"/><Relationship Id="rId5" Type="http://schemas.openxmlformats.org/officeDocument/2006/relationships/image" Target="../media/image29.tiff"/><Relationship Id="rId6" Type="http://schemas.openxmlformats.org/officeDocument/2006/relationships/image" Target="../media/image30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tif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2.tif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0.tif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0.tif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0.tif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0.tif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0.tif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2.tif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Relationship Id="rId3" Type="http://schemas.openxmlformats.org/officeDocument/2006/relationships/image" Target="../media/image43.tif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Recursividad (</a:t>
            </a:r>
            <a:r>
              <a:rPr lang="es-ES_tradnl" dirty="0" smtClean="0"/>
              <a:t>Repaso)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4386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628650" y="2120315"/>
            <a:ext cx="5486400" cy="4056648"/>
          </a:xfrm>
        </p:spPr>
        <p:txBody>
          <a:bodyPr anchor="ctr">
            <a:normAutofit/>
          </a:bodyPr>
          <a:lstStyle/>
          <a:p>
            <a:r>
              <a:rPr lang="es-ES_tradnl" dirty="0" smtClean="0"/>
              <a:t>Y si tenemos los arreglos ya cargados?</a:t>
            </a:r>
          </a:p>
          <a:p>
            <a:r>
              <a:rPr lang="es-ES_tradnl" dirty="0" smtClean="0"/>
              <a:t>Podemos aplicar la técnica de insertar ordenado?</a:t>
            </a:r>
            <a:endParaRPr lang="es-ES_tradnl" dirty="0"/>
          </a:p>
          <a:p>
            <a:r>
              <a:rPr lang="es-ES_tradnl" dirty="0" smtClean="0"/>
              <a:t>Que pasa si los datos vienen desordenados y no podemos hacer nada para cambiar eso?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480" y="2533332"/>
            <a:ext cx="2293811" cy="38230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Básicos</a:t>
            </a:r>
            <a:b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Ranking de Facturación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9</a:t>
            </a:fld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7755" y="1314769"/>
            <a:ext cx="1854335" cy="121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44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Objetivo y Alternativas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10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588" y="1195832"/>
            <a:ext cx="628650" cy="628650"/>
          </a:xfrm>
          <a:prstGeom prst="rect">
            <a:avLst/>
          </a:prstGeom>
        </p:spPr>
      </p:pic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 fontScale="92500" lnSpcReduction="20000"/>
          </a:bodyPr>
          <a:lstStyle/>
          <a:p>
            <a:r>
              <a:rPr lang="es-ES_tradnl" dirty="0"/>
              <a:t>Permiten dar un orden a los elementos de una estructura, por ejemplo:</a:t>
            </a:r>
          </a:p>
          <a:p>
            <a:pPr lvl="1"/>
            <a:endParaRPr lang="es-ES_tradnl" dirty="0"/>
          </a:p>
          <a:p>
            <a:pPr lvl="4"/>
            <a:r>
              <a:rPr lang="es-ES_tradnl" sz="3000" dirty="0"/>
              <a:t>Orden alfabético descendente     (de la Z a la A)</a:t>
            </a:r>
          </a:p>
          <a:p>
            <a:pPr lvl="4"/>
            <a:endParaRPr lang="es-ES_tradnl" sz="3000" dirty="0"/>
          </a:p>
          <a:p>
            <a:pPr lvl="4"/>
            <a:r>
              <a:rPr lang="es-ES_tradnl" sz="3000" dirty="0"/>
              <a:t>Orden numérico ascendente </a:t>
            </a:r>
            <a:r>
              <a:rPr lang="es-ES_tradnl" sz="3000" dirty="0" smtClean="0"/>
              <a:t>         (</a:t>
            </a:r>
            <a:r>
              <a:rPr lang="es-ES_tradnl" sz="3000" dirty="0"/>
              <a:t>0 a infinito)</a:t>
            </a:r>
          </a:p>
          <a:p>
            <a:pPr lvl="1"/>
            <a:endParaRPr lang="es-ES_tradnl" dirty="0"/>
          </a:p>
          <a:p>
            <a:r>
              <a:rPr lang="es-ES_tradnl" dirty="0"/>
              <a:t>Existen diferentes variantes, que dependen de su complejidad temporal y espacial, así también de su simplicidad a la hora de </a:t>
            </a:r>
            <a:r>
              <a:rPr lang="es-ES_tradnl" dirty="0" smtClean="0"/>
              <a:t>programar</a:t>
            </a:r>
            <a:endParaRPr lang="es-ES_tradnl" dirty="0"/>
          </a:p>
        </p:txBody>
      </p:sp>
      <p:pic>
        <p:nvPicPr>
          <p:cNvPr id="9" name="Shape 137"/>
          <p:cNvPicPr preferRelativeResize="0"/>
          <p:nvPr/>
        </p:nvPicPr>
        <p:blipFill rotWithShape="1">
          <a:blip r:embed="rId3">
            <a:alphaModFix/>
          </a:blip>
          <a:srcRect b="18766"/>
          <a:stretch/>
        </p:blipFill>
        <p:spPr>
          <a:xfrm>
            <a:off x="921011" y="4041574"/>
            <a:ext cx="1540249" cy="859527"/>
          </a:xfrm>
          <a:prstGeom prst="rect">
            <a:avLst/>
          </a:prstGeom>
          <a:noFill/>
          <a:ln>
            <a:noFill/>
          </a:ln>
          <a:effectLst>
            <a:softEdge rad="127000"/>
          </a:effectLst>
        </p:spPr>
      </p:pic>
      <p:pic>
        <p:nvPicPr>
          <p:cNvPr id="10" name="Shape 136"/>
          <p:cNvPicPr preferRelativeResize="0"/>
          <p:nvPr/>
        </p:nvPicPr>
        <p:blipFill rotWithShape="1">
          <a:blip r:embed="rId4">
            <a:alphaModFix/>
          </a:blip>
          <a:srcRect l="9213" r="7325"/>
          <a:stretch/>
        </p:blipFill>
        <p:spPr>
          <a:xfrm>
            <a:off x="1207041" y="2863105"/>
            <a:ext cx="968188" cy="1160134"/>
          </a:xfrm>
          <a:prstGeom prst="rect">
            <a:avLst/>
          </a:prstGeom>
          <a:noFill/>
          <a:ln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47754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</a:t>
            </a:r>
            <a:r>
              <a:rPr lang="es-ES_tradnl" b="1" dirty="0" smtClean="0"/>
              <a:t>Ordenamiento</a:t>
            </a:r>
            <a:br>
              <a:rPr lang="es-ES_tradnl" b="1" dirty="0" smtClean="0"/>
            </a:br>
            <a:r>
              <a:rPr lang="es-ES_tradnl" sz="2800" i="1" dirty="0">
                <a:solidFill>
                  <a:prstClr val="black"/>
                </a:solidFill>
              </a:rPr>
              <a:t>Lineamientos del Código</a:t>
            </a:r>
            <a:endParaRPr lang="es-ES_tradnl" sz="28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Tienen como </a:t>
            </a:r>
            <a:r>
              <a:rPr lang="es-ES_tradnl" sz="2400" b="1" dirty="0"/>
              <a:t>entrada</a:t>
            </a:r>
            <a:r>
              <a:rPr lang="es-ES_tradnl" sz="2400" dirty="0"/>
              <a:t> una </a:t>
            </a:r>
            <a:r>
              <a:rPr lang="es-ES_tradnl" sz="2400" b="1" dirty="0"/>
              <a:t>estructura</a:t>
            </a:r>
            <a:r>
              <a:rPr lang="es-ES_tradnl" sz="2400" dirty="0"/>
              <a:t> (arreglo)</a:t>
            </a:r>
          </a:p>
          <a:p>
            <a:r>
              <a:rPr lang="es-ES_tradnl" sz="2400" dirty="0"/>
              <a:t>Tienen como </a:t>
            </a:r>
            <a:r>
              <a:rPr lang="es-ES_tradnl" sz="2400" b="1" dirty="0"/>
              <a:t>salida</a:t>
            </a:r>
            <a:r>
              <a:rPr lang="es-ES_tradnl" sz="2400" dirty="0"/>
              <a:t> la misma </a:t>
            </a:r>
            <a:r>
              <a:rPr lang="es-ES_tradnl" sz="2400" b="1" dirty="0"/>
              <a:t>estructura ordenada</a:t>
            </a:r>
          </a:p>
          <a:p>
            <a:r>
              <a:rPr lang="es-ES_tradnl" sz="2400" dirty="0"/>
              <a:t>Saben como </a:t>
            </a:r>
            <a:r>
              <a:rPr lang="es-ES_tradnl" sz="2400" b="1" dirty="0"/>
              <a:t>comparar</a:t>
            </a:r>
            <a:r>
              <a:rPr lang="es-ES_tradnl" sz="2400" dirty="0"/>
              <a:t> e </a:t>
            </a:r>
            <a:r>
              <a:rPr lang="es-ES_tradnl" sz="2400" b="1" dirty="0"/>
              <a:t>intercambiar</a:t>
            </a:r>
            <a:r>
              <a:rPr lang="es-ES_tradnl" sz="2400" dirty="0"/>
              <a:t> los </a:t>
            </a:r>
            <a:r>
              <a:rPr lang="es-ES_tradnl" sz="2400" dirty="0" smtClean="0"/>
              <a:t>elementos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588" y="1195832"/>
            <a:ext cx="628650" cy="628650"/>
          </a:xfrm>
          <a:prstGeom prst="rect">
            <a:avLst/>
          </a:prstGeom>
        </p:spPr>
      </p:pic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6903964"/>
              </p:ext>
            </p:extLst>
          </p:nvPr>
        </p:nvGraphicFramePr>
        <p:xfrm>
          <a:off x="1524000" y="3630454"/>
          <a:ext cx="609600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6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77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42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35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101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8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22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31</a:t>
                      </a:r>
                      <a:endParaRPr lang="es-ES_trad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792031"/>
              </p:ext>
            </p:extLst>
          </p:nvPr>
        </p:nvGraphicFramePr>
        <p:xfrm>
          <a:off x="1524000" y="5435283"/>
          <a:ext cx="609600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6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8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22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31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35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42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77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101</a:t>
                      </a:r>
                      <a:endParaRPr lang="es-ES_tradnl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9" name="Conector recto de flecha 8"/>
          <p:cNvCxnSpPr/>
          <p:nvPr/>
        </p:nvCxnSpPr>
        <p:spPr>
          <a:xfrm>
            <a:off x="1892300" y="4372134"/>
            <a:ext cx="4565650" cy="1063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2717800" y="4372134"/>
            <a:ext cx="2981325" cy="1063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3403600" y="4372134"/>
            <a:ext cx="1570037" cy="1063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 flipH="1">
            <a:off x="2657475" y="4372134"/>
            <a:ext cx="1490662" cy="1063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 flipH="1">
            <a:off x="3402807" y="4372134"/>
            <a:ext cx="3072406" cy="1063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 flipH="1">
            <a:off x="4175125" y="4372134"/>
            <a:ext cx="3048000" cy="1063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4973637" y="4372134"/>
            <a:ext cx="2210594" cy="1063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/>
          <p:nvPr/>
        </p:nvCxnSpPr>
        <p:spPr>
          <a:xfrm flipH="1">
            <a:off x="1992312" y="4372134"/>
            <a:ext cx="3779837" cy="1063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Tipos de Algoritmos</a:t>
            </a:r>
            <a:endParaRPr lang="es-ES_tradnl" sz="28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_tradnl" dirty="0"/>
              <a:t>Pueden ser iterativos o recursivos</a:t>
            </a:r>
          </a:p>
          <a:p>
            <a:r>
              <a:rPr lang="es-ES_tradnl" dirty="0"/>
              <a:t>Pueden tardar </a:t>
            </a:r>
            <a:r>
              <a:rPr lang="es-ES_tradnl" b="1" dirty="0"/>
              <a:t>más o menos </a:t>
            </a:r>
            <a:r>
              <a:rPr lang="es-ES_tradnl" dirty="0"/>
              <a:t>según:</a:t>
            </a:r>
          </a:p>
          <a:p>
            <a:pPr lvl="1"/>
            <a:r>
              <a:rPr lang="es-ES_tradnl" dirty="0"/>
              <a:t>La cantidad de veces que recorren la estructura</a:t>
            </a:r>
          </a:p>
          <a:p>
            <a:pPr lvl="1"/>
            <a:r>
              <a:rPr lang="es-ES_tradnl" dirty="0"/>
              <a:t>La cantidad de comparaciones que hacen</a:t>
            </a:r>
          </a:p>
          <a:p>
            <a:pPr lvl="1"/>
            <a:r>
              <a:rPr lang="es-ES_tradnl" dirty="0"/>
              <a:t>La cantidad de veces que intercambian valores</a:t>
            </a:r>
          </a:p>
          <a:p>
            <a:r>
              <a:rPr lang="es-ES_tradnl" dirty="0"/>
              <a:t>Clasificados por su desempeño promedio, el mejor y el peor caso</a:t>
            </a:r>
          </a:p>
          <a:p>
            <a:r>
              <a:rPr lang="es-ES_tradnl" u="sng" dirty="0"/>
              <a:t>Algoritmos</a:t>
            </a:r>
            <a:r>
              <a:rPr lang="es-ES_tradnl" dirty="0"/>
              <a:t>:</a:t>
            </a:r>
          </a:p>
          <a:p>
            <a:pPr lvl="1"/>
            <a:r>
              <a:rPr lang="es-ES_tradnl" dirty="0"/>
              <a:t>Burbuja (</a:t>
            </a:r>
            <a:r>
              <a:rPr lang="es-ES_tradnl" dirty="0" err="1"/>
              <a:t>bubble-sort</a:t>
            </a:r>
            <a:r>
              <a:rPr lang="es-ES_tradnl" dirty="0"/>
              <a:t>)</a:t>
            </a:r>
          </a:p>
          <a:p>
            <a:pPr lvl="1"/>
            <a:r>
              <a:rPr lang="es-ES_tradnl" dirty="0"/>
              <a:t>Selección (</a:t>
            </a:r>
            <a:r>
              <a:rPr lang="es-ES_tradnl" dirty="0" err="1"/>
              <a:t>selection-sort</a:t>
            </a:r>
            <a:r>
              <a:rPr lang="es-ES_tradnl" dirty="0"/>
              <a:t>)</a:t>
            </a:r>
          </a:p>
          <a:p>
            <a:pPr lvl="1"/>
            <a:r>
              <a:rPr lang="es-ES_tradnl" dirty="0"/>
              <a:t>Mezclado (</a:t>
            </a:r>
            <a:r>
              <a:rPr lang="es-ES_tradnl" dirty="0" err="1"/>
              <a:t>merge-sort</a:t>
            </a:r>
            <a:r>
              <a:rPr lang="es-ES_tradnl" dirty="0"/>
              <a:t>)</a:t>
            </a:r>
          </a:p>
          <a:p>
            <a:pPr lvl="1"/>
            <a:r>
              <a:rPr lang="es-ES_tradnl" dirty="0"/>
              <a:t>Rápido (</a:t>
            </a:r>
            <a:r>
              <a:rPr lang="es-ES_tradnl" dirty="0" err="1"/>
              <a:t>quick-sort</a:t>
            </a:r>
            <a:r>
              <a:rPr lang="es-ES_tradnl" dirty="0"/>
              <a:t>)</a:t>
            </a:r>
          </a:p>
          <a:p>
            <a:pPr lvl="1"/>
            <a:r>
              <a:rPr lang="es-ES_tradnl" dirty="0"/>
              <a:t>Muchos más</a:t>
            </a:r>
            <a:r>
              <a:rPr lang="mr-IN" dirty="0"/>
              <a:t>…</a:t>
            </a:r>
            <a:endParaRPr lang="es-ES_tradnl" dirty="0"/>
          </a:p>
          <a:p>
            <a:pPr lvl="1"/>
            <a:endParaRPr lang="es-ES_tradnl" dirty="0"/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12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588" y="1195832"/>
            <a:ext cx="628650" cy="62865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0" y="4206462"/>
            <a:ext cx="3746500" cy="233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90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Algoritmos de Ordenamiento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Burbuja (</a:t>
            </a:r>
            <a:r>
              <a:rPr lang="es-ES_tradnl" sz="2800" i="1" dirty="0" err="1" smtClean="0"/>
              <a:t>bubble-sort</a:t>
            </a:r>
            <a:r>
              <a:rPr lang="es-ES_tradnl" sz="2800" i="1" dirty="0" smtClean="0"/>
              <a:t>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13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588" y="1195832"/>
            <a:ext cx="628650" cy="628650"/>
          </a:xfrm>
          <a:prstGeom prst="rect">
            <a:avLst/>
          </a:prstGeom>
        </p:spPr>
      </p:pic>
      <p:sp>
        <p:nvSpPr>
          <p:cNvPr id="8" name="Marcador de contenido 7"/>
          <p:cNvSpPr>
            <a:spLocks noGrp="1"/>
          </p:cNvSpPr>
          <p:nvPr>
            <p:ph idx="1"/>
          </p:nvPr>
        </p:nvSpPr>
        <p:spPr>
          <a:xfrm>
            <a:off x="628650" y="2160000"/>
            <a:ext cx="6329282" cy="4351338"/>
          </a:xfrm>
        </p:spPr>
        <p:txBody>
          <a:bodyPr anchor="ctr">
            <a:normAutofit lnSpcReduction="10000"/>
          </a:bodyPr>
          <a:lstStyle/>
          <a:p>
            <a:r>
              <a:rPr lang="es-ES_tradnl" dirty="0"/>
              <a:t>Se </a:t>
            </a:r>
            <a:r>
              <a:rPr lang="es-ES_tradnl" b="1" dirty="0"/>
              <a:t>comparan</a:t>
            </a:r>
            <a:r>
              <a:rPr lang="es-ES_tradnl" dirty="0"/>
              <a:t> los elementos </a:t>
            </a:r>
            <a:r>
              <a:rPr lang="es-ES_tradnl" b="1" dirty="0"/>
              <a:t>adyacentes</a:t>
            </a:r>
            <a:r>
              <a:rPr lang="es-ES_tradnl" dirty="0"/>
              <a:t> y se simula un burbujeo, donde las burbujas más grandes se cambian con las más chicas</a:t>
            </a:r>
          </a:p>
          <a:p>
            <a:r>
              <a:rPr lang="es-ES_tradnl" dirty="0"/>
              <a:t>Se </a:t>
            </a:r>
            <a:r>
              <a:rPr lang="es-ES_tradnl" b="1" dirty="0"/>
              <a:t>intercambian</a:t>
            </a:r>
            <a:r>
              <a:rPr lang="es-ES_tradnl" dirty="0"/>
              <a:t> los elementos solamente si los elementos no están en el </a:t>
            </a:r>
            <a:r>
              <a:rPr lang="es-ES_tradnl" b="1" dirty="0"/>
              <a:t>orden incorrecto </a:t>
            </a:r>
          </a:p>
          <a:p>
            <a:r>
              <a:rPr lang="es-ES_tradnl" dirty="0"/>
              <a:t>Es uno de los algoritmos de ordenamiento </a:t>
            </a:r>
            <a:r>
              <a:rPr lang="es-ES_tradnl" dirty="0" smtClean="0"/>
              <a:t>más </a:t>
            </a:r>
            <a:r>
              <a:rPr lang="es-ES_tradnl" b="1" dirty="0"/>
              <a:t>simples</a:t>
            </a:r>
            <a:r>
              <a:rPr lang="es-ES_tradnl" dirty="0"/>
              <a:t> de programar porque solo hace </a:t>
            </a:r>
            <a:r>
              <a:rPr lang="es-ES_tradnl" b="1" dirty="0" smtClean="0"/>
              <a:t>comparaciones</a:t>
            </a:r>
            <a:r>
              <a:rPr lang="es-ES_tradnl" dirty="0" smtClean="0"/>
              <a:t> entre </a:t>
            </a:r>
            <a:r>
              <a:rPr lang="es-ES_tradnl" b="1" dirty="0" smtClean="0"/>
              <a:t>vecinos</a:t>
            </a:r>
            <a:endParaRPr lang="es-ES_tradnl" b="1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140732" y="3233347"/>
            <a:ext cx="3659103" cy="202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(video)</a:t>
            </a:r>
            <a:endParaRPr lang="es-ES_tradnl" sz="36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14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pic>
        <p:nvPicPr>
          <p:cNvPr id="7" name="Marcador de contenido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108" y="2064464"/>
            <a:ext cx="5801784" cy="4351338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931894" y="6395482"/>
            <a:ext cx="528021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000" dirty="0"/>
              <a:t>https://</a:t>
            </a:r>
            <a:r>
              <a:rPr lang="es-ES_tradnl" sz="1000" dirty="0" err="1"/>
              <a:t>www.youtube.com</a:t>
            </a:r>
            <a:r>
              <a:rPr lang="es-ES_tradnl" sz="1000" dirty="0"/>
              <a:t>/</a:t>
            </a:r>
            <a:r>
              <a:rPr lang="es-ES_tradnl" sz="1000" dirty="0" err="1"/>
              <a:t>watch?v</a:t>
            </a:r>
            <a:r>
              <a:rPr lang="es-ES_tradnl" sz="1000" dirty="0"/>
              <a:t>=lyZQPjUT5B4</a:t>
            </a:r>
          </a:p>
        </p:txBody>
      </p:sp>
    </p:spTree>
    <p:extLst>
      <p:ext uri="{BB962C8B-B14F-4D97-AF65-F5344CB8AC3E}">
        <p14:creationId xmlns:p14="http://schemas.microsoft.com/office/powerpoint/2010/main" val="140557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</a:t>
            </a:r>
            <a:r>
              <a:rPr lang="es-ES_tradnl" sz="2800" i="1" dirty="0" smtClean="0"/>
              <a:t>(ejemplo)</a:t>
            </a:r>
            <a:endParaRPr lang="es-ES_tradnl" sz="36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15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0228" b="589"/>
          <a:stretch/>
        </p:blipFill>
        <p:spPr>
          <a:xfrm>
            <a:off x="72000" y="2356153"/>
            <a:ext cx="9000000" cy="3708000"/>
          </a:xfr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2553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</a:t>
            </a:r>
            <a:r>
              <a:rPr lang="es-ES_tradnl" sz="2800" i="1" dirty="0" smtClean="0"/>
              <a:t>(razonamiento)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16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sz="3200" dirty="0"/>
              <a:t>Como se codifica:</a:t>
            </a:r>
          </a:p>
          <a:p>
            <a:pPr lvl="1"/>
            <a:r>
              <a:rPr lang="es-ES_tradnl" dirty="0"/>
              <a:t>Dos bucles (con índices i y j)</a:t>
            </a:r>
          </a:p>
          <a:p>
            <a:pPr lvl="1"/>
            <a:r>
              <a:rPr lang="es-ES_tradnl" dirty="0"/>
              <a:t>El primero itera la cantidad de veces que tenemos que burbujear</a:t>
            </a:r>
          </a:p>
          <a:p>
            <a:pPr lvl="1"/>
            <a:r>
              <a:rPr lang="es-ES_tradnl" dirty="0"/>
              <a:t>El segundo delimita desde donde empieza y donde termina el burbujeo</a:t>
            </a:r>
          </a:p>
          <a:p>
            <a:pPr lvl="1"/>
            <a:r>
              <a:rPr lang="es-ES_tradnl" dirty="0"/>
              <a:t>El burbujeo consiste en comparar a[j] y a[j + 1] y darlos vuelta si corresponde</a:t>
            </a:r>
          </a:p>
          <a:p>
            <a:pPr lvl="1"/>
            <a:r>
              <a:rPr lang="es-ES_tradnl" dirty="0"/>
              <a:t>Tener en cuenta a medida que burbujeamos los elementos al final del arreglo empiezan a estar </a:t>
            </a:r>
            <a:r>
              <a:rPr lang="es-ES_tradnl" dirty="0" smtClean="0"/>
              <a:t>ordenados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4975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</a:t>
            </a:r>
            <a:r>
              <a:rPr lang="es-ES_tradnl" sz="2800" i="1" dirty="0" smtClean="0"/>
              <a:t>(código)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17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197423" y="3649985"/>
            <a:ext cx="64646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cargar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cantidad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numAzar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cantidad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</a:p>
          <a:p>
            <a:pPr lvl="2"/>
            <a:r>
              <a:rPr lang="es-ES_tradnl" sz="2400" dirty="0" smtClean="0">
                <a:solidFill>
                  <a:srgbClr val="000000"/>
                </a:solidFill>
              </a:rPr>
              <a:t>arreglo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80"/>
                </a:solidFill>
              </a:rPr>
              <a:t>Azar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 err="1">
                <a:solidFill>
                  <a:srgbClr val="000000"/>
                </a:solidFill>
              </a:rPr>
              <a:t>numAzar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291557"/>
            <a:ext cx="7886700" cy="118718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400" smtClean="0"/>
              <a:t>Este </a:t>
            </a:r>
            <a:r>
              <a:rPr lang="es-ES_tradnl" sz="2400" dirty="0" smtClean="0"/>
              <a:t>método permite cargar un arreglo “arreglo” de dimensión “cantidad” y llenarlo de valores generados al azar entre 0 y “</a:t>
            </a:r>
            <a:r>
              <a:rPr lang="es-ES_tradnl" sz="2400" dirty="0" err="1" smtClean="0"/>
              <a:t>numAzar</a:t>
            </a:r>
            <a:r>
              <a:rPr lang="es-ES_tradnl" sz="2400" dirty="0" smtClean="0"/>
              <a:t>” (parámetro)</a:t>
            </a:r>
          </a:p>
        </p:txBody>
      </p:sp>
    </p:spTree>
    <p:extLst>
      <p:ext uri="{BB962C8B-B14F-4D97-AF65-F5344CB8AC3E}">
        <p14:creationId xmlns:p14="http://schemas.microsoft.com/office/powerpoint/2010/main" val="69516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9" grpI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</a:t>
            </a:r>
            <a:r>
              <a:rPr lang="es-ES_tradnl" sz="2800" i="1" dirty="0" smtClean="0"/>
              <a:t>(código)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18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291557"/>
            <a:ext cx="7886700" cy="118718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400" dirty="0"/>
              <a:t>Este método permite mostrar un arreglo “arreglo” de dimensión “cantidad” en una única línea, separando los valores con un espacio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1197348" y="3526872"/>
            <a:ext cx="674930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escribirEnUnaLinea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cantidad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cantidad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Sin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Saltar</a:t>
            </a:r>
            <a:r>
              <a:rPr lang="es-ES_tradnl" sz="2400" dirty="0">
                <a:solidFill>
                  <a:srgbClr val="000000"/>
                </a:solidFill>
              </a:rPr>
              <a:t> arreglo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7194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9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Recursión 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Repaso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</a:t>
            </a:fld>
            <a:endParaRPr lang="es-ES_tradnl"/>
          </a:p>
        </p:txBody>
      </p:sp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Permite que </a:t>
            </a:r>
            <a:r>
              <a:rPr lang="es-ES_tradnl" dirty="0"/>
              <a:t>un método se invoque a si mismo para realizar una determinada </a:t>
            </a:r>
            <a:r>
              <a:rPr lang="es-ES_tradnl" dirty="0" smtClean="0"/>
              <a:t>tarea</a:t>
            </a:r>
          </a:p>
          <a:p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Siempre hay una condición que debe cortar la recursión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ES_tradnl" dirty="0" smtClean="0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281" y="3774258"/>
            <a:ext cx="1665287" cy="258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19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</a:t>
            </a:r>
            <a:r>
              <a:rPr lang="es-ES_tradnl" sz="2800" i="1" dirty="0" smtClean="0"/>
              <a:t>(código)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19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291557"/>
            <a:ext cx="7886700" cy="118718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400" dirty="0"/>
              <a:t>Este método </a:t>
            </a:r>
            <a:r>
              <a:rPr lang="es-ES_tradnl" sz="2400"/>
              <a:t>permite </a:t>
            </a:r>
            <a:r>
              <a:rPr lang="es-ES_tradnl" sz="2400" smtClean="0"/>
              <a:t>intercambiar </a:t>
            </a:r>
            <a:r>
              <a:rPr lang="es-ES_tradnl" sz="2400" dirty="0"/>
              <a:t>los valores en las posiciones “i” y “j” de un arreglo “arreglo” utilizando una variable auxiliar</a:t>
            </a:r>
          </a:p>
        </p:txBody>
      </p:sp>
      <p:sp>
        <p:nvSpPr>
          <p:cNvPr id="8" name="Rectángulo 7"/>
          <p:cNvSpPr/>
          <p:nvPr/>
        </p:nvSpPr>
        <p:spPr>
          <a:xfrm>
            <a:off x="2011082" y="3649985"/>
            <a:ext cx="51218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intercambiar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aux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aux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arreglo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arreglo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arreglo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j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arreglo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j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aux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79948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9" grpI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</a:t>
            </a:r>
            <a:r>
              <a:rPr lang="es-ES_tradnl" sz="2800" i="1" dirty="0" smtClean="0"/>
              <a:t>(código)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20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14112"/>
            <a:ext cx="7886700" cy="1187186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es-ES_tradnl" sz="2400" dirty="0"/>
              <a:t>Este método permite comparar los valores en las posiciones “i” y “j” del arreglo “arreglo”</a:t>
            </a:r>
          </a:p>
          <a:p>
            <a:pPr marL="0" indent="0" algn="just">
              <a:buNone/>
            </a:pPr>
            <a:r>
              <a:rPr lang="es-ES_tradnl" sz="2400" dirty="0"/>
              <a:t>Devuelve 0 si son iguales, 1 si lo que hay en “i” es mayor a lo que hay en “j” y -1 si lo que hay en “i” es menor a lo que hay en “j”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2066631" y="3159104"/>
            <a:ext cx="501993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comparacion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comparar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i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comparacion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[</a:t>
            </a:r>
            <a:r>
              <a:rPr lang="es-ES_tradnl" dirty="0">
                <a:solidFill>
                  <a:srgbClr val="000000"/>
                </a:solidFill>
              </a:rPr>
              <a:t>i</a:t>
            </a:r>
            <a:r>
              <a:rPr lang="es-ES_tradnl" b="1" dirty="0">
                <a:solidFill>
                  <a:srgbClr val="000000"/>
                </a:solidFill>
              </a:rPr>
              <a:t>]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arreglo</a:t>
            </a:r>
            <a:r>
              <a:rPr lang="es-ES_tradnl" b="1" dirty="0">
                <a:solidFill>
                  <a:srgbClr val="000000"/>
                </a:solidFill>
              </a:rPr>
              <a:t>[</a:t>
            </a:r>
            <a:r>
              <a:rPr lang="es-ES_tradnl" dirty="0">
                <a:solidFill>
                  <a:srgbClr val="000000"/>
                </a:solidFill>
              </a:rPr>
              <a:t>j</a:t>
            </a:r>
            <a:r>
              <a:rPr lang="es-ES_tradnl" b="1" dirty="0">
                <a:solidFill>
                  <a:srgbClr val="000000"/>
                </a:solidFill>
              </a:rPr>
              <a:t>]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dirty="0" err="1" smtClean="0">
                <a:solidFill>
                  <a:srgbClr val="000000"/>
                </a:solidFill>
              </a:rPr>
              <a:t>comparacion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[</a:t>
            </a:r>
            <a:r>
              <a:rPr lang="es-ES_tradnl" dirty="0">
                <a:solidFill>
                  <a:srgbClr val="000000"/>
                </a:solidFill>
              </a:rPr>
              <a:t>i</a:t>
            </a:r>
            <a:r>
              <a:rPr lang="es-ES_tradnl" b="1" dirty="0">
                <a:solidFill>
                  <a:srgbClr val="000000"/>
                </a:solidFill>
              </a:rPr>
              <a:t>]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&lt;</a:t>
            </a:r>
            <a:r>
              <a:rPr lang="es-ES_tradnl" dirty="0">
                <a:solidFill>
                  <a:srgbClr val="000000"/>
                </a:solidFill>
              </a:rPr>
              <a:t> arreglo</a:t>
            </a:r>
            <a:r>
              <a:rPr lang="es-ES_tradnl" b="1" dirty="0">
                <a:solidFill>
                  <a:srgbClr val="000000"/>
                </a:solidFill>
              </a:rPr>
              <a:t>[</a:t>
            </a:r>
            <a:r>
              <a:rPr lang="es-ES_tradnl" dirty="0">
                <a:solidFill>
                  <a:srgbClr val="000000"/>
                </a:solidFill>
              </a:rPr>
              <a:t>j</a:t>
            </a:r>
            <a:r>
              <a:rPr lang="es-ES_tradnl" b="1" dirty="0">
                <a:solidFill>
                  <a:srgbClr val="000000"/>
                </a:solidFill>
              </a:rPr>
              <a:t>]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dirty="0" err="1" smtClean="0">
                <a:solidFill>
                  <a:srgbClr val="000000"/>
                </a:solidFill>
              </a:rPr>
              <a:t>comparacion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dirty="0" err="1" smtClean="0">
                <a:solidFill>
                  <a:srgbClr val="000000"/>
                </a:solidFill>
              </a:rPr>
              <a:t>comparacion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68770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9" grpI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</a:t>
            </a:r>
            <a:r>
              <a:rPr lang="es-ES_tradnl" sz="2800" i="1" dirty="0" smtClean="0"/>
              <a:t>(ejemplo)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grpSp>
        <p:nvGrpSpPr>
          <p:cNvPr id="11" name="Shape 172"/>
          <p:cNvGrpSpPr/>
          <p:nvPr/>
        </p:nvGrpSpPr>
        <p:grpSpPr>
          <a:xfrm>
            <a:off x="414463" y="2795927"/>
            <a:ext cx="1681807" cy="337732"/>
            <a:chOff x="912812" y="1900236"/>
            <a:chExt cx="1525586" cy="306389"/>
          </a:xfrm>
        </p:grpSpPr>
        <p:sp>
          <p:nvSpPr>
            <p:cNvPr id="12" name="Shape 173"/>
            <p:cNvSpPr/>
            <p:nvPr/>
          </p:nvSpPr>
          <p:spPr>
            <a:xfrm>
              <a:off x="912812" y="1900236"/>
              <a:ext cx="306387" cy="301624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ct val="25000"/>
                <a:buFont typeface="Trebuchet MS"/>
                <a:buNone/>
              </a:pPr>
              <a:r>
                <a:rPr lang="en-US" sz="2700" b="0" i="0" u="none" dirty="0">
                  <a:solidFill>
                    <a:schemeClr val="accent2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7</a:t>
              </a:r>
            </a:p>
          </p:txBody>
        </p:sp>
        <p:sp>
          <p:nvSpPr>
            <p:cNvPr id="13" name="Shape 174"/>
            <p:cNvSpPr/>
            <p:nvPr/>
          </p:nvSpPr>
          <p:spPr>
            <a:xfrm>
              <a:off x="1217612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2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2</a:t>
              </a:r>
            </a:p>
          </p:txBody>
        </p:sp>
        <p:sp>
          <p:nvSpPr>
            <p:cNvPr id="14" name="Shape 175"/>
            <p:cNvSpPr/>
            <p:nvPr/>
          </p:nvSpPr>
          <p:spPr>
            <a:xfrm>
              <a:off x="1522412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8</a:t>
              </a:r>
            </a:p>
          </p:txBody>
        </p:sp>
        <p:sp>
          <p:nvSpPr>
            <p:cNvPr id="15" name="Shape 176"/>
            <p:cNvSpPr/>
            <p:nvPr/>
          </p:nvSpPr>
          <p:spPr>
            <a:xfrm>
              <a:off x="1827211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5</a:t>
              </a:r>
            </a:p>
          </p:txBody>
        </p:sp>
        <p:sp>
          <p:nvSpPr>
            <p:cNvPr id="16" name="Shape 177"/>
            <p:cNvSpPr/>
            <p:nvPr/>
          </p:nvSpPr>
          <p:spPr>
            <a:xfrm>
              <a:off x="2132011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4</a:t>
              </a:r>
            </a:p>
          </p:txBody>
        </p:sp>
      </p:grpSp>
      <p:grpSp>
        <p:nvGrpSpPr>
          <p:cNvPr id="17" name="Shape 178"/>
          <p:cNvGrpSpPr/>
          <p:nvPr/>
        </p:nvGrpSpPr>
        <p:grpSpPr>
          <a:xfrm>
            <a:off x="416214" y="3137159"/>
            <a:ext cx="1681807" cy="671962"/>
            <a:chOff x="914400" y="2209800"/>
            <a:chExt cx="1525586" cy="609600"/>
          </a:xfrm>
        </p:grpSpPr>
        <p:grpSp>
          <p:nvGrpSpPr>
            <p:cNvPr id="18" name="Shape 179"/>
            <p:cNvGrpSpPr/>
            <p:nvPr/>
          </p:nvGrpSpPr>
          <p:grpSpPr>
            <a:xfrm>
              <a:off x="914400" y="2513011"/>
              <a:ext cx="1525586" cy="306388"/>
              <a:chOff x="912812" y="1900236"/>
              <a:chExt cx="1525586" cy="306388"/>
            </a:xfrm>
          </p:grpSpPr>
          <p:sp>
            <p:nvSpPr>
              <p:cNvPr id="22" name="Shape 180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23" name="Shape 181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24" name="Shape 182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  <p:sp>
            <p:nvSpPr>
              <p:cNvPr id="25" name="Shape 183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26" name="Shape 184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</p:grpSp>
        <p:grpSp>
          <p:nvGrpSpPr>
            <p:cNvPr id="19" name="Shape 185"/>
            <p:cNvGrpSpPr/>
            <p:nvPr/>
          </p:nvGrpSpPr>
          <p:grpSpPr>
            <a:xfrm>
              <a:off x="990600" y="2209800"/>
              <a:ext cx="381000" cy="304886"/>
              <a:chOff x="990600" y="2209800"/>
              <a:chExt cx="381000" cy="304886"/>
            </a:xfrm>
          </p:grpSpPr>
          <p:cxnSp>
            <p:nvCxnSpPr>
              <p:cNvPr id="20" name="Shape 186"/>
              <p:cNvCxnSpPr/>
              <p:nvPr/>
            </p:nvCxnSpPr>
            <p:spPr>
              <a:xfrm>
                <a:off x="1066800" y="2209800"/>
                <a:ext cx="304800" cy="30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stealth" w="med" len="med"/>
              </a:ln>
            </p:spPr>
          </p:cxnSp>
          <p:cxnSp>
            <p:nvCxnSpPr>
              <p:cNvPr id="21" name="Shape 187"/>
              <p:cNvCxnSpPr/>
              <p:nvPr/>
            </p:nvCxnSpPr>
            <p:spPr>
              <a:xfrm flipH="1">
                <a:off x="990600" y="2211386"/>
                <a:ext cx="381000" cy="303300"/>
              </a:xfrm>
              <a:prstGeom prst="straightConnector1">
                <a:avLst/>
              </a:prstGeom>
              <a:noFill/>
              <a:ln w="15875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stealth" w="med" len="med"/>
              </a:ln>
            </p:spPr>
          </p:cxnSp>
        </p:grpSp>
      </p:grpSp>
      <p:grpSp>
        <p:nvGrpSpPr>
          <p:cNvPr id="27" name="Shape 188"/>
          <p:cNvGrpSpPr/>
          <p:nvPr/>
        </p:nvGrpSpPr>
        <p:grpSpPr>
          <a:xfrm>
            <a:off x="416214" y="3809121"/>
            <a:ext cx="1681807" cy="671962"/>
            <a:chOff x="914400" y="2819400"/>
            <a:chExt cx="1525586" cy="609600"/>
          </a:xfrm>
        </p:grpSpPr>
        <p:grpSp>
          <p:nvGrpSpPr>
            <p:cNvPr id="28" name="Shape 189"/>
            <p:cNvGrpSpPr/>
            <p:nvPr/>
          </p:nvGrpSpPr>
          <p:grpSpPr>
            <a:xfrm>
              <a:off x="914400" y="3122611"/>
              <a:ext cx="1525586" cy="306388"/>
              <a:chOff x="912812" y="1900236"/>
              <a:chExt cx="1525586" cy="306388"/>
            </a:xfrm>
          </p:grpSpPr>
          <p:sp>
            <p:nvSpPr>
              <p:cNvPr id="32" name="Shape 190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33" name="Shape 191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34" name="Shape 192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  <p:sp>
            <p:nvSpPr>
              <p:cNvPr id="35" name="Shape 193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36" name="Shape 194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</p:grpSp>
        <p:grpSp>
          <p:nvGrpSpPr>
            <p:cNvPr id="29" name="Shape 195"/>
            <p:cNvGrpSpPr/>
            <p:nvPr/>
          </p:nvGrpSpPr>
          <p:grpSpPr>
            <a:xfrm>
              <a:off x="1371600" y="2819400"/>
              <a:ext cx="304800" cy="304800"/>
              <a:chOff x="1371600" y="2819400"/>
              <a:chExt cx="304800" cy="304800"/>
            </a:xfrm>
          </p:grpSpPr>
          <p:cxnSp>
            <p:nvCxnSpPr>
              <p:cNvPr id="30" name="Shape 196"/>
              <p:cNvCxnSpPr/>
              <p:nvPr/>
            </p:nvCxnSpPr>
            <p:spPr>
              <a:xfrm>
                <a:off x="1371600" y="2819400"/>
                <a:ext cx="0" cy="304800"/>
              </a:xfrm>
              <a:prstGeom prst="straightConnector1">
                <a:avLst/>
              </a:prstGeom>
              <a:noFill/>
              <a:ln w="15875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stealth" w="med" len="med"/>
              </a:ln>
            </p:spPr>
          </p:cxnSp>
          <p:cxnSp>
            <p:nvCxnSpPr>
              <p:cNvPr id="31" name="Shape 197"/>
              <p:cNvCxnSpPr/>
              <p:nvPr/>
            </p:nvCxnSpPr>
            <p:spPr>
              <a:xfrm>
                <a:off x="1676400" y="2819400"/>
                <a:ext cx="0" cy="304800"/>
              </a:xfrm>
              <a:prstGeom prst="straightConnector1">
                <a:avLst/>
              </a:prstGeom>
              <a:noFill/>
              <a:ln w="15875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stealth" w="med" len="med"/>
              </a:ln>
            </p:spPr>
          </p:cxnSp>
        </p:grpSp>
      </p:grpSp>
      <p:grpSp>
        <p:nvGrpSpPr>
          <p:cNvPr id="37" name="Shape 198"/>
          <p:cNvGrpSpPr/>
          <p:nvPr/>
        </p:nvGrpSpPr>
        <p:grpSpPr>
          <a:xfrm>
            <a:off x="416214" y="4481083"/>
            <a:ext cx="1681807" cy="671962"/>
            <a:chOff x="914400" y="3429000"/>
            <a:chExt cx="1525586" cy="609600"/>
          </a:xfrm>
        </p:grpSpPr>
        <p:grpSp>
          <p:nvGrpSpPr>
            <p:cNvPr id="38" name="Shape 199"/>
            <p:cNvGrpSpPr/>
            <p:nvPr/>
          </p:nvGrpSpPr>
          <p:grpSpPr>
            <a:xfrm>
              <a:off x="914400" y="3732211"/>
              <a:ext cx="1525586" cy="306388"/>
              <a:chOff x="912812" y="1900236"/>
              <a:chExt cx="1525586" cy="306388"/>
            </a:xfrm>
          </p:grpSpPr>
          <p:sp>
            <p:nvSpPr>
              <p:cNvPr id="42" name="Shape 200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43" name="Shape 201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44" name="Shape 202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45" name="Shape 203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  <p:sp>
            <p:nvSpPr>
              <p:cNvPr id="46" name="Shape 204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</p:grpSp>
        <p:grpSp>
          <p:nvGrpSpPr>
            <p:cNvPr id="39" name="Shape 205"/>
            <p:cNvGrpSpPr/>
            <p:nvPr/>
          </p:nvGrpSpPr>
          <p:grpSpPr>
            <a:xfrm>
              <a:off x="1600200" y="3429000"/>
              <a:ext cx="381000" cy="304886"/>
              <a:chOff x="990600" y="2209800"/>
              <a:chExt cx="381000" cy="304886"/>
            </a:xfrm>
          </p:grpSpPr>
          <p:cxnSp>
            <p:nvCxnSpPr>
              <p:cNvPr id="40" name="Shape 206"/>
              <p:cNvCxnSpPr/>
              <p:nvPr/>
            </p:nvCxnSpPr>
            <p:spPr>
              <a:xfrm>
                <a:off x="1066800" y="2209800"/>
                <a:ext cx="304800" cy="30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stealth" w="med" len="med"/>
              </a:ln>
            </p:spPr>
          </p:cxnSp>
          <p:cxnSp>
            <p:nvCxnSpPr>
              <p:cNvPr id="41" name="Shape 207"/>
              <p:cNvCxnSpPr/>
              <p:nvPr/>
            </p:nvCxnSpPr>
            <p:spPr>
              <a:xfrm flipH="1">
                <a:off x="990600" y="2211386"/>
                <a:ext cx="381000" cy="303300"/>
              </a:xfrm>
              <a:prstGeom prst="straightConnector1">
                <a:avLst/>
              </a:prstGeom>
              <a:noFill/>
              <a:ln w="15875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stealth" w="med" len="med"/>
              </a:ln>
            </p:spPr>
          </p:cxnSp>
        </p:grpSp>
      </p:grpSp>
      <p:grpSp>
        <p:nvGrpSpPr>
          <p:cNvPr id="47" name="Shape 208"/>
          <p:cNvGrpSpPr/>
          <p:nvPr/>
        </p:nvGrpSpPr>
        <p:grpSpPr>
          <a:xfrm>
            <a:off x="416214" y="5153045"/>
            <a:ext cx="1681807" cy="671962"/>
            <a:chOff x="914400" y="4038600"/>
            <a:chExt cx="1525586" cy="609600"/>
          </a:xfrm>
        </p:grpSpPr>
        <p:grpSp>
          <p:nvGrpSpPr>
            <p:cNvPr id="48" name="Shape 209"/>
            <p:cNvGrpSpPr/>
            <p:nvPr/>
          </p:nvGrpSpPr>
          <p:grpSpPr>
            <a:xfrm>
              <a:off x="914400" y="4341811"/>
              <a:ext cx="1525586" cy="306388"/>
              <a:chOff x="912812" y="1900236"/>
              <a:chExt cx="1525586" cy="306388"/>
            </a:xfrm>
          </p:grpSpPr>
          <p:sp>
            <p:nvSpPr>
              <p:cNvPr id="52" name="Shape 210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53" name="Shape 211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54" name="Shape 212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55" name="Shape 213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  <p:sp>
            <p:nvSpPr>
              <p:cNvPr id="56" name="Shape 214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</p:grpSp>
        <p:grpSp>
          <p:nvGrpSpPr>
            <p:cNvPr id="49" name="Shape 215"/>
            <p:cNvGrpSpPr/>
            <p:nvPr/>
          </p:nvGrpSpPr>
          <p:grpSpPr>
            <a:xfrm>
              <a:off x="1905000" y="4038600"/>
              <a:ext cx="381000" cy="304886"/>
              <a:chOff x="990600" y="2209800"/>
              <a:chExt cx="381000" cy="304886"/>
            </a:xfrm>
          </p:grpSpPr>
          <p:cxnSp>
            <p:nvCxnSpPr>
              <p:cNvPr id="50" name="Shape 216"/>
              <p:cNvCxnSpPr/>
              <p:nvPr/>
            </p:nvCxnSpPr>
            <p:spPr>
              <a:xfrm>
                <a:off x="1066800" y="2209800"/>
                <a:ext cx="304800" cy="30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stealth" w="med" len="med"/>
              </a:ln>
            </p:spPr>
          </p:cxnSp>
          <p:cxnSp>
            <p:nvCxnSpPr>
              <p:cNvPr id="51" name="Shape 217"/>
              <p:cNvCxnSpPr/>
              <p:nvPr/>
            </p:nvCxnSpPr>
            <p:spPr>
              <a:xfrm flipH="1">
                <a:off x="990600" y="2211386"/>
                <a:ext cx="381000" cy="303300"/>
              </a:xfrm>
              <a:prstGeom prst="straightConnector1">
                <a:avLst/>
              </a:prstGeom>
              <a:noFill/>
              <a:ln w="15875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stealth" w="med" len="med"/>
              </a:ln>
            </p:spPr>
          </p:cxnSp>
        </p:grpSp>
      </p:grpSp>
      <p:grpSp>
        <p:nvGrpSpPr>
          <p:cNvPr id="57" name="Shape 218"/>
          <p:cNvGrpSpPr/>
          <p:nvPr/>
        </p:nvGrpSpPr>
        <p:grpSpPr>
          <a:xfrm>
            <a:off x="2681400" y="2799428"/>
            <a:ext cx="1681807" cy="337731"/>
            <a:chOff x="912812" y="1900236"/>
            <a:chExt cx="1525586" cy="306388"/>
          </a:xfrm>
        </p:grpSpPr>
        <p:sp>
          <p:nvSpPr>
            <p:cNvPr id="58" name="Shape 219"/>
            <p:cNvSpPr/>
            <p:nvPr/>
          </p:nvSpPr>
          <p:spPr>
            <a:xfrm>
              <a:off x="912812" y="1900236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accent2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2</a:t>
              </a:r>
            </a:p>
          </p:txBody>
        </p:sp>
        <p:sp>
          <p:nvSpPr>
            <p:cNvPr id="59" name="Shape 220"/>
            <p:cNvSpPr/>
            <p:nvPr/>
          </p:nvSpPr>
          <p:spPr>
            <a:xfrm>
              <a:off x="1217612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2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7</a:t>
              </a:r>
            </a:p>
          </p:txBody>
        </p:sp>
        <p:sp>
          <p:nvSpPr>
            <p:cNvPr id="60" name="Shape 221"/>
            <p:cNvSpPr/>
            <p:nvPr/>
          </p:nvSpPr>
          <p:spPr>
            <a:xfrm>
              <a:off x="1522412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5</a:t>
              </a:r>
            </a:p>
          </p:txBody>
        </p:sp>
        <p:sp>
          <p:nvSpPr>
            <p:cNvPr id="61" name="Shape 222"/>
            <p:cNvSpPr/>
            <p:nvPr/>
          </p:nvSpPr>
          <p:spPr>
            <a:xfrm>
              <a:off x="1827211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4</a:t>
              </a:r>
            </a:p>
          </p:txBody>
        </p:sp>
        <p:sp>
          <p:nvSpPr>
            <p:cNvPr id="62" name="Shape 223"/>
            <p:cNvSpPr/>
            <p:nvPr/>
          </p:nvSpPr>
          <p:spPr>
            <a:xfrm>
              <a:off x="2132011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accen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8</a:t>
              </a:r>
            </a:p>
          </p:txBody>
        </p:sp>
      </p:grpSp>
      <p:grpSp>
        <p:nvGrpSpPr>
          <p:cNvPr id="63" name="Shape 224"/>
          <p:cNvGrpSpPr/>
          <p:nvPr/>
        </p:nvGrpSpPr>
        <p:grpSpPr>
          <a:xfrm>
            <a:off x="2683226" y="3809121"/>
            <a:ext cx="1681807" cy="671962"/>
            <a:chOff x="2895600" y="2819400"/>
            <a:chExt cx="1525586" cy="609600"/>
          </a:xfrm>
        </p:grpSpPr>
        <p:grpSp>
          <p:nvGrpSpPr>
            <p:cNvPr id="64" name="Shape 225"/>
            <p:cNvGrpSpPr/>
            <p:nvPr/>
          </p:nvGrpSpPr>
          <p:grpSpPr>
            <a:xfrm>
              <a:off x="2895600" y="3122611"/>
              <a:ext cx="1525586" cy="306388"/>
              <a:chOff x="912812" y="1900236"/>
              <a:chExt cx="1525586" cy="306388"/>
            </a:xfrm>
          </p:grpSpPr>
          <p:sp>
            <p:nvSpPr>
              <p:cNvPr id="67" name="Shape 226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68" name="Shape 227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69" name="Shape 228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70" name="Shape 229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  <p:sp>
            <p:nvSpPr>
              <p:cNvPr id="71" name="Shape 230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</p:grpSp>
        <p:cxnSp>
          <p:nvCxnSpPr>
            <p:cNvPr id="65" name="Shape 231"/>
            <p:cNvCxnSpPr/>
            <p:nvPr/>
          </p:nvCxnSpPr>
          <p:spPr>
            <a:xfrm>
              <a:off x="3348037" y="2820986"/>
              <a:ext cx="301500" cy="3015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  <p:cxnSp>
          <p:nvCxnSpPr>
            <p:cNvPr id="66" name="Shape 232"/>
            <p:cNvCxnSpPr/>
            <p:nvPr/>
          </p:nvCxnSpPr>
          <p:spPr>
            <a:xfrm flipH="1">
              <a:off x="3276600" y="2819400"/>
              <a:ext cx="381000" cy="3048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</p:grpSp>
      <p:grpSp>
        <p:nvGrpSpPr>
          <p:cNvPr id="72" name="Shape 233"/>
          <p:cNvGrpSpPr/>
          <p:nvPr/>
        </p:nvGrpSpPr>
        <p:grpSpPr>
          <a:xfrm>
            <a:off x="2683226" y="4481083"/>
            <a:ext cx="1681807" cy="671962"/>
            <a:chOff x="2895600" y="3429000"/>
            <a:chExt cx="1525586" cy="609600"/>
          </a:xfrm>
        </p:grpSpPr>
        <p:grpSp>
          <p:nvGrpSpPr>
            <p:cNvPr id="73" name="Shape 234"/>
            <p:cNvGrpSpPr/>
            <p:nvPr/>
          </p:nvGrpSpPr>
          <p:grpSpPr>
            <a:xfrm>
              <a:off x="2895600" y="3732211"/>
              <a:ext cx="1525586" cy="306388"/>
              <a:chOff x="912812" y="1900236"/>
              <a:chExt cx="1525586" cy="306388"/>
            </a:xfrm>
          </p:grpSpPr>
          <p:sp>
            <p:nvSpPr>
              <p:cNvPr id="76" name="Shape 235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77" name="Shape 236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78" name="Shape 237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  <p:sp>
            <p:nvSpPr>
              <p:cNvPr id="79" name="Shape 238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80" name="Shape 239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</p:grpSp>
        <p:cxnSp>
          <p:nvCxnSpPr>
            <p:cNvPr id="74" name="Shape 240"/>
            <p:cNvCxnSpPr/>
            <p:nvPr/>
          </p:nvCxnSpPr>
          <p:spPr>
            <a:xfrm>
              <a:off x="3652837" y="3430587"/>
              <a:ext cx="301500" cy="3015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  <p:cxnSp>
          <p:nvCxnSpPr>
            <p:cNvPr id="75" name="Shape 241"/>
            <p:cNvCxnSpPr/>
            <p:nvPr/>
          </p:nvCxnSpPr>
          <p:spPr>
            <a:xfrm flipH="1">
              <a:off x="3581400" y="3429000"/>
              <a:ext cx="381000" cy="3048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</p:grpSp>
      <p:grpSp>
        <p:nvGrpSpPr>
          <p:cNvPr id="81" name="Shape 242"/>
          <p:cNvGrpSpPr/>
          <p:nvPr/>
        </p:nvGrpSpPr>
        <p:grpSpPr>
          <a:xfrm>
            <a:off x="2683226" y="3137159"/>
            <a:ext cx="1681807" cy="671962"/>
            <a:chOff x="2895600" y="2209800"/>
            <a:chExt cx="1525586" cy="609600"/>
          </a:xfrm>
        </p:grpSpPr>
        <p:grpSp>
          <p:nvGrpSpPr>
            <p:cNvPr id="82" name="Shape 243"/>
            <p:cNvGrpSpPr/>
            <p:nvPr/>
          </p:nvGrpSpPr>
          <p:grpSpPr>
            <a:xfrm>
              <a:off x="2895600" y="2513011"/>
              <a:ext cx="1525586" cy="306388"/>
              <a:chOff x="912812" y="1900236"/>
              <a:chExt cx="1525586" cy="306388"/>
            </a:xfrm>
          </p:grpSpPr>
          <p:sp>
            <p:nvSpPr>
              <p:cNvPr id="85" name="Shape 244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86" name="Shape 245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87" name="Shape 246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88" name="Shape 247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  <p:sp>
            <p:nvSpPr>
              <p:cNvPr id="89" name="Shape 248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</p:grpSp>
        <p:cxnSp>
          <p:nvCxnSpPr>
            <p:cNvPr id="83" name="Shape 249"/>
            <p:cNvCxnSpPr/>
            <p:nvPr/>
          </p:nvCxnSpPr>
          <p:spPr>
            <a:xfrm>
              <a:off x="3048000" y="2209800"/>
              <a:ext cx="0" cy="3048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  <p:cxnSp>
          <p:nvCxnSpPr>
            <p:cNvPr id="84" name="Shape 250"/>
            <p:cNvCxnSpPr/>
            <p:nvPr/>
          </p:nvCxnSpPr>
          <p:spPr>
            <a:xfrm>
              <a:off x="3352800" y="2209800"/>
              <a:ext cx="0" cy="3048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</p:grpSp>
      <p:grpSp>
        <p:nvGrpSpPr>
          <p:cNvPr id="90" name="Shape 251"/>
          <p:cNvGrpSpPr/>
          <p:nvPr/>
        </p:nvGrpSpPr>
        <p:grpSpPr>
          <a:xfrm>
            <a:off x="4949553" y="2801178"/>
            <a:ext cx="1681807" cy="337730"/>
            <a:chOff x="4951412" y="1905000"/>
            <a:chExt cx="1525587" cy="306386"/>
          </a:xfrm>
        </p:grpSpPr>
        <p:sp>
          <p:nvSpPr>
            <p:cNvPr id="91" name="Shape 252"/>
            <p:cNvSpPr/>
            <p:nvPr/>
          </p:nvSpPr>
          <p:spPr>
            <a:xfrm>
              <a:off x="4951412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accent2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2</a:t>
              </a:r>
            </a:p>
          </p:txBody>
        </p:sp>
        <p:sp>
          <p:nvSpPr>
            <p:cNvPr id="92" name="Shape 253"/>
            <p:cNvSpPr/>
            <p:nvPr/>
          </p:nvSpPr>
          <p:spPr>
            <a:xfrm>
              <a:off x="5256212" y="1909761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2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5</a:t>
              </a:r>
            </a:p>
          </p:txBody>
        </p:sp>
        <p:sp>
          <p:nvSpPr>
            <p:cNvPr id="93" name="Shape 254"/>
            <p:cNvSpPr/>
            <p:nvPr/>
          </p:nvSpPr>
          <p:spPr>
            <a:xfrm>
              <a:off x="5561012" y="1909761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4</a:t>
              </a:r>
            </a:p>
          </p:txBody>
        </p:sp>
        <p:sp>
          <p:nvSpPr>
            <p:cNvPr id="94" name="Shape 255"/>
            <p:cNvSpPr/>
            <p:nvPr/>
          </p:nvSpPr>
          <p:spPr>
            <a:xfrm>
              <a:off x="5865812" y="1909761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accen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7</a:t>
              </a:r>
            </a:p>
          </p:txBody>
        </p:sp>
        <p:sp>
          <p:nvSpPr>
            <p:cNvPr id="95" name="Shape 256"/>
            <p:cNvSpPr/>
            <p:nvPr/>
          </p:nvSpPr>
          <p:spPr>
            <a:xfrm>
              <a:off x="6170612" y="1909761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accen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8</a:t>
              </a:r>
            </a:p>
          </p:txBody>
        </p:sp>
      </p:grpSp>
      <p:grpSp>
        <p:nvGrpSpPr>
          <p:cNvPr id="96" name="Shape 257"/>
          <p:cNvGrpSpPr/>
          <p:nvPr/>
        </p:nvGrpSpPr>
        <p:grpSpPr>
          <a:xfrm>
            <a:off x="4951304" y="3807371"/>
            <a:ext cx="1681807" cy="673712"/>
            <a:chOff x="4952999" y="2817811"/>
            <a:chExt cx="1525586" cy="611188"/>
          </a:xfrm>
        </p:grpSpPr>
        <p:cxnSp>
          <p:nvCxnSpPr>
            <p:cNvPr id="97" name="Shape 258"/>
            <p:cNvCxnSpPr/>
            <p:nvPr/>
          </p:nvCxnSpPr>
          <p:spPr>
            <a:xfrm>
              <a:off x="5410200" y="2819400"/>
              <a:ext cx="301500" cy="3015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  <p:cxnSp>
          <p:nvCxnSpPr>
            <p:cNvPr id="98" name="Shape 259"/>
            <p:cNvCxnSpPr/>
            <p:nvPr/>
          </p:nvCxnSpPr>
          <p:spPr>
            <a:xfrm flipH="1">
              <a:off x="5338762" y="2817811"/>
              <a:ext cx="381000" cy="3048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  <p:grpSp>
          <p:nvGrpSpPr>
            <p:cNvPr id="99" name="Shape 260"/>
            <p:cNvGrpSpPr/>
            <p:nvPr/>
          </p:nvGrpSpPr>
          <p:grpSpPr>
            <a:xfrm>
              <a:off x="4952999" y="3122611"/>
              <a:ext cx="1525586" cy="306388"/>
              <a:chOff x="912812" y="1900236"/>
              <a:chExt cx="1525586" cy="306388"/>
            </a:xfrm>
          </p:grpSpPr>
          <p:sp>
            <p:nvSpPr>
              <p:cNvPr id="100" name="Shape 261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101" name="Shape 262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  <p:sp>
            <p:nvSpPr>
              <p:cNvPr id="102" name="Shape 263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103" name="Shape 264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104" name="Shape 265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</p:grpSp>
      </p:grpSp>
      <p:grpSp>
        <p:nvGrpSpPr>
          <p:cNvPr id="105" name="Shape 266"/>
          <p:cNvGrpSpPr/>
          <p:nvPr/>
        </p:nvGrpSpPr>
        <p:grpSpPr>
          <a:xfrm>
            <a:off x="4951304" y="3137159"/>
            <a:ext cx="1681807" cy="671962"/>
            <a:chOff x="4952999" y="2209800"/>
            <a:chExt cx="1525586" cy="609600"/>
          </a:xfrm>
        </p:grpSpPr>
        <p:grpSp>
          <p:nvGrpSpPr>
            <p:cNvPr id="106" name="Shape 267"/>
            <p:cNvGrpSpPr/>
            <p:nvPr/>
          </p:nvGrpSpPr>
          <p:grpSpPr>
            <a:xfrm>
              <a:off x="4952999" y="2513011"/>
              <a:ext cx="1525586" cy="306388"/>
              <a:chOff x="912812" y="1900236"/>
              <a:chExt cx="1525586" cy="306388"/>
            </a:xfrm>
          </p:grpSpPr>
          <p:sp>
            <p:nvSpPr>
              <p:cNvPr id="109" name="Shape 268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110" name="Shape 269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111" name="Shape 270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2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  <p:sp>
            <p:nvSpPr>
              <p:cNvPr id="112" name="Shape 271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113" name="Shape 272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</p:grpSp>
        <p:cxnSp>
          <p:nvCxnSpPr>
            <p:cNvPr id="107" name="Shape 273"/>
            <p:cNvCxnSpPr/>
            <p:nvPr/>
          </p:nvCxnSpPr>
          <p:spPr>
            <a:xfrm>
              <a:off x="5105400" y="2209800"/>
              <a:ext cx="0" cy="3048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  <p:cxnSp>
          <p:nvCxnSpPr>
            <p:cNvPr id="108" name="Shape 274"/>
            <p:cNvCxnSpPr/>
            <p:nvPr/>
          </p:nvCxnSpPr>
          <p:spPr>
            <a:xfrm>
              <a:off x="5410200" y="2209800"/>
              <a:ext cx="0" cy="3048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</p:grpSp>
      <p:grpSp>
        <p:nvGrpSpPr>
          <p:cNvPr id="114" name="Shape 275"/>
          <p:cNvGrpSpPr/>
          <p:nvPr/>
        </p:nvGrpSpPr>
        <p:grpSpPr>
          <a:xfrm>
            <a:off x="7050463" y="2801178"/>
            <a:ext cx="1681807" cy="337731"/>
            <a:chOff x="912812" y="1900236"/>
            <a:chExt cx="1525586" cy="306388"/>
          </a:xfrm>
        </p:grpSpPr>
        <p:sp>
          <p:nvSpPr>
            <p:cNvPr id="115" name="Shape 276"/>
            <p:cNvSpPr/>
            <p:nvPr/>
          </p:nvSpPr>
          <p:spPr>
            <a:xfrm>
              <a:off x="912812" y="1900236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accent2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2</a:t>
              </a:r>
            </a:p>
          </p:txBody>
        </p:sp>
        <p:sp>
          <p:nvSpPr>
            <p:cNvPr id="116" name="Shape 277"/>
            <p:cNvSpPr/>
            <p:nvPr/>
          </p:nvSpPr>
          <p:spPr>
            <a:xfrm>
              <a:off x="1217612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dk2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4</a:t>
              </a:r>
            </a:p>
          </p:txBody>
        </p:sp>
        <p:sp>
          <p:nvSpPr>
            <p:cNvPr id="117" name="Shape 278"/>
            <p:cNvSpPr/>
            <p:nvPr/>
          </p:nvSpPr>
          <p:spPr>
            <a:xfrm>
              <a:off x="1522412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accen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5</a:t>
              </a:r>
            </a:p>
          </p:txBody>
        </p:sp>
        <p:sp>
          <p:nvSpPr>
            <p:cNvPr id="118" name="Shape 279"/>
            <p:cNvSpPr/>
            <p:nvPr/>
          </p:nvSpPr>
          <p:spPr>
            <a:xfrm>
              <a:off x="1827211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accen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7</a:t>
              </a:r>
            </a:p>
          </p:txBody>
        </p:sp>
        <p:sp>
          <p:nvSpPr>
            <p:cNvPr id="119" name="Shape 280"/>
            <p:cNvSpPr/>
            <p:nvPr/>
          </p:nvSpPr>
          <p:spPr>
            <a:xfrm>
              <a:off x="2132011" y="1905000"/>
              <a:ext cx="306387" cy="301625"/>
            </a:xfrm>
            <a:prstGeom prst="flowChartProcess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02650" tIns="51325" rIns="102650" bIns="513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ct val="25000"/>
                <a:buFont typeface="Trebuchet MS"/>
                <a:buNone/>
              </a:pPr>
              <a:r>
                <a:rPr lang="en-US" sz="2700" b="0" i="0" u="none">
                  <a:solidFill>
                    <a:schemeClr val="accen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8</a:t>
              </a:r>
            </a:p>
          </p:txBody>
        </p:sp>
      </p:grpSp>
      <p:grpSp>
        <p:nvGrpSpPr>
          <p:cNvPr id="120" name="Shape 281"/>
          <p:cNvGrpSpPr/>
          <p:nvPr/>
        </p:nvGrpSpPr>
        <p:grpSpPr>
          <a:xfrm>
            <a:off x="7052441" y="3137159"/>
            <a:ext cx="1681807" cy="671962"/>
            <a:chOff x="6934199" y="2209800"/>
            <a:chExt cx="1525586" cy="609600"/>
          </a:xfrm>
        </p:grpSpPr>
        <p:grpSp>
          <p:nvGrpSpPr>
            <p:cNvPr id="121" name="Shape 282"/>
            <p:cNvGrpSpPr/>
            <p:nvPr/>
          </p:nvGrpSpPr>
          <p:grpSpPr>
            <a:xfrm>
              <a:off x="6934199" y="2513011"/>
              <a:ext cx="1525586" cy="306388"/>
              <a:chOff x="912812" y="1900236"/>
              <a:chExt cx="1525586" cy="306388"/>
            </a:xfrm>
          </p:grpSpPr>
          <p:sp>
            <p:nvSpPr>
              <p:cNvPr id="124" name="Shape 283"/>
              <p:cNvSpPr/>
              <p:nvPr/>
            </p:nvSpPr>
            <p:spPr>
              <a:xfrm>
                <a:off x="912812" y="1900236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</a:t>
                </a:r>
              </a:p>
            </p:txBody>
          </p:sp>
          <p:sp>
            <p:nvSpPr>
              <p:cNvPr id="125" name="Shape 284"/>
              <p:cNvSpPr/>
              <p:nvPr/>
            </p:nvSpPr>
            <p:spPr>
              <a:xfrm>
                <a:off x="12176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</a:p>
            </p:txBody>
          </p:sp>
          <p:sp>
            <p:nvSpPr>
              <p:cNvPr id="126" name="Shape 285"/>
              <p:cNvSpPr/>
              <p:nvPr/>
            </p:nvSpPr>
            <p:spPr>
              <a:xfrm>
                <a:off x="1522412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</a:p>
            </p:txBody>
          </p:sp>
          <p:sp>
            <p:nvSpPr>
              <p:cNvPr id="127" name="Shape 286"/>
              <p:cNvSpPr/>
              <p:nvPr/>
            </p:nvSpPr>
            <p:spPr>
              <a:xfrm>
                <a:off x="18272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7</a:t>
                </a:r>
              </a:p>
            </p:txBody>
          </p:sp>
          <p:sp>
            <p:nvSpPr>
              <p:cNvPr id="128" name="Shape 287"/>
              <p:cNvSpPr/>
              <p:nvPr/>
            </p:nvSpPr>
            <p:spPr>
              <a:xfrm>
                <a:off x="2132011" y="1905000"/>
                <a:ext cx="306387" cy="301625"/>
              </a:xfrm>
              <a:prstGeom prst="flowChartProcess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102650" tIns="51325" rIns="102650" bIns="513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25000"/>
                  <a:buFont typeface="Trebuchet MS"/>
                  <a:buNone/>
                </a:pPr>
                <a:r>
                  <a:rPr lang="en-US" sz="2700" b="0" i="0" u="none">
                    <a:solidFill>
                      <a:schemeClr val="accen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8</a:t>
                </a:r>
              </a:p>
            </p:txBody>
          </p:sp>
        </p:grpSp>
        <p:cxnSp>
          <p:nvCxnSpPr>
            <p:cNvPr id="122" name="Shape 288"/>
            <p:cNvCxnSpPr/>
            <p:nvPr/>
          </p:nvCxnSpPr>
          <p:spPr>
            <a:xfrm>
              <a:off x="7086600" y="2209800"/>
              <a:ext cx="0" cy="3048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  <p:cxnSp>
          <p:nvCxnSpPr>
            <p:cNvPr id="123" name="Shape 289"/>
            <p:cNvCxnSpPr/>
            <p:nvPr/>
          </p:nvCxnSpPr>
          <p:spPr>
            <a:xfrm>
              <a:off x="7391400" y="2209800"/>
              <a:ext cx="0" cy="304800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/>
              <a:headEnd type="none" w="med" len="med"/>
              <a:tailEnd type="stealth" w="med" len="med"/>
            </a:ln>
          </p:spPr>
        </p:cxnSp>
      </p:grpSp>
      <p:sp>
        <p:nvSpPr>
          <p:cNvPr id="129" name="CuadroTexto 128"/>
          <p:cNvSpPr txBox="1"/>
          <p:nvPr/>
        </p:nvSpPr>
        <p:spPr>
          <a:xfrm>
            <a:off x="6457950" y="5866375"/>
            <a:ext cx="24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2do Ciclo: j = 0 Hasta 5-i </a:t>
            </a:r>
            <a:endParaRPr lang="es-ES_tradnl" dirty="0"/>
          </a:p>
        </p:txBody>
      </p:sp>
      <p:sp>
        <p:nvSpPr>
          <p:cNvPr id="130" name="CuadroTexto 129"/>
          <p:cNvSpPr txBox="1"/>
          <p:nvPr/>
        </p:nvSpPr>
        <p:spPr>
          <a:xfrm>
            <a:off x="6457950" y="5532145"/>
            <a:ext cx="224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1er Ciclo: i = 2 </a:t>
            </a:r>
            <a:r>
              <a:rPr lang="es-ES_tradnl" dirty="0"/>
              <a:t>Hasta </a:t>
            </a:r>
            <a:r>
              <a:rPr lang="es-ES_tradnl" dirty="0" smtClean="0"/>
              <a:t>5</a:t>
            </a:r>
            <a:endParaRPr lang="es-ES_tradnl" dirty="0"/>
          </a:p>
        </p:txBody>
      </p:sp>
      <p:sp>
        <p:nvSpPr>
          <p:cNvPr id="131" name="CuadroTexto 130"/>
          <p:cNvSpPr txBox="1"/>
          <p:nvPr/>
        </p:nvSpPr>
        <p:spPr>
          <a:xfrm>
            <a:off x="7415490" y="5207163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N=5</a:t>
            </a:r>
            <a:endParaRPr lang="es-ES_tradnl" dirty="0"/>
          </a:p>
        </p:txBody>
      </p:sp>
      <p:sp>
        <p:nvSpPr>
          <p:cNvPr id="132" name="CuadroTexto 131"/>
          <p:cNvSpPr txBox="1"/>
          <p:nvPr/>
        </p:nvSpPr>
        <p:spPr>
          <a:xfrm>
            <a:off x="1038252" y="221101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i=2</a:t>
            </a:r>
            <a:endParaRPr lang="es-ES_tradnl" dirty="0"/>
          </a:p>
        </p:txBody>
      </p:sp>
      <p:sp>
        <p:nvSpPr>
          <p:cNvPr id="133" name="CuadroTexto 132"/>
          <p:cNvSpPr txBox="1"/>
          <p:nvPr/>
        </p:nvSpPr>
        <p:spPr>
          <a:xfrm>
            <a:off x="3286020" y="221101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i=3</a:t>
            </a:r>
            <a:endParaRPr lang="es-ES_tradnl" dirty="0"/>
          </a:p>
        </p:txBody>
      </p:sp>
      <p:sp>
        <p:nvSpPr>
          <p:cNvPr id="134" name="CuadroTexto 133"/>
          <p:cNvSpPr txBox="1"/>
          <p:nvPr/>
        </p:nvSpPr>
        <p:spPr>
          <a:xfrm>
            <a:off x="5552697" y="221101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i=4</a:t>
            </a:r>
            <a:endParaRPr lang="es-ES_tradnl" dirty="0"/>
          </a:p>
        </p:txBody>
      </p:sp>
      <p:sp>
        <p:nvSpPr>
          <p:cNvPr id="135" name="CuadroTexto 134"/>
          <p:cNvSpPr txBox="1"/>
          <p:nvPr/>
        </p:nvSpPr>
        <p:spPr>
          <a:xfrm>
            <a:off x="7653434" y="221101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i=5</a:t>
            </a:r>
            <a:endParaRPr lang="es-ES_tradnl" dirty="0"/>
          </a:p>
        </p:txBody>
      </p:sp>
      <p:sp>
        <p:nvSpPr>
          <p:cNvPr id="136" name="CuadroTexto 135"/>
          <p:cNvSpPr txBox="1"/>
          <p:nvPr/>
        </p:nvSpPr>
        <p:spPr>
          <a:xfrm>
            <a:off x="910643" y="6056882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j=3</a:t>
            </a:r>
            <a:endParaRPr lang="es-ES_tradnl" dirty="0"/>
          </a:p>
        </p:txBody>
      </p:sp>
      <p:sp>
        <p:nvSpPr>
          <p:cNvPr id="137" name="CuadroTexto 136"/>
          <p:cNvSpPr txBox="1"/>
          <p:nvPr/>
        </p:nvSpPr>
        <p:spPr>
          <a:xfrm>
            <a:off x="1392231" y="6056882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j+1=4</a:t>
            </a:r>
            <a:endParaRPr lang="es-ES_tradnl" dirty="0"/>
          </a:p>
        </p:txBody>
      </p:sp>
      <p:sp>
        <p:nvSpPr>
          <p:cNvPr id="138" name="CuadroTexto 137"/>
          <p:cNvSpPr txBox="1"/>
          <p:nvPr/>
        </p:nvSpPr>
        <p:spPr>
          <a:xfrm>
            <a:off x="3088112" y="5464321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j=2</a:t>
            </a:r>
            <a:endParaRPr lang="es-ES_tradnl" dirty="0"/>
          </a:p>
        </p:txBody>
      </p:sp>
      <p:sp>
        <p:nvSpPr>
          <p:cNvPr id="139" name="CuadroTexto 138"/>
          <p:cNvSpPr txBox="1"/>
          <p:nvPr/>
        </p:nvSpPr>
        <p:spPr>
          <a:xfrm>
            <a:off x="3569700" y="5464321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j+1=3</a:t>
            </a:r>
            <a:endParaRPr lang="es-ES_tradnl" dirty="0"/>
          </a:p>
        </p:txBody>
      </p:sp>
      <p:sp>
        <p:nvSpPr>
          <p:cNvPr id="140" name="CuadroTexto 139"/>
          <p:cNvSpPr txBox="1"/>
          <p:nvPr/>
        </p:nvSpPr>
        <p:spPr>
          <a:xfrm>
            <a:off x="5119311" y="4676447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j=1</a:t>
            </a:r>
            <a:endParaRPr lang="es-ES_tradnl" dirty="0"/>
          </a:p>
        </p:txBody>
      </p:sp>
      <p:sp>
        <p:nvSpPr>
          <p:cNvPr id="141" name="CuadroTexto 140"/>
          <p:cNvSpPr txBox="1"/>
          <p:nvPr/>
        </p:nvSpPr>
        <p:spPr>
          <a:xfrm>
            <a:off x="5600899" y="4676447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j+1=2</a:t>
            </a:r>
            <a:endParaRPr lang="es-ES_tradnl" dirty="0"/>
          </a:p>
        </p:txBody>
      </p:sp>
      <p:sp>
        <p:nvSpPr>
          <p:cNvPr id="142" name="CuadroTexto 141"/>
          <p:cNvSpPr txBox="1"/>
          <p:nvPr/>
        </p:nvSpPr>
        <p:spPr>
          <a:xfrm>
            <a:off x="6973624" y="4006792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j=0</a:t>
            </a:r>
            <a:endParaRPr lang="es-ES_tradnl" dirty="0"/>
          </a:p>
        </p:txBody>
      </p:sp>
      <p:sp>
        <p:nvSpPr>
          <p:cNvPr id="143" name="CuadroTexto 142"/>
          <p:cNvSpPr txBox="1"/>
          <p:nvPr/>
        </p:nvSpPr>
        <p:spPr>
          <a:xfrm>
            <a:off x="7455212" y="4006792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j+1=1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5090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3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4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4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/>
      <p:bldP spid="130" grpId="0"/>
      <p:bldP spid="132" grpId="0"/>
      <p:bldP spid="133" grpId="0"/>
      <p:bldP spid="134" grpId="0"/>
      <p:bldP spid="135" grpId="0"/>
      <p:bldP spid="136" grpId="0"/>
      <p:bldP spid="137" grpId="0"/>
      <p:bldP spid="138" grpId="0"/>
      <p:bldP spid="139" grpId="0"/>
      <p:bldP spid="140" grpId="0"/>
      <p:bldP spid="141" grpId="0"/>
      <p:bldP spid="142" grpId="0"/>
      <p:bldP spid="14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(código)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22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49225" y="2592359"/>
            <a:ext cx="575945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burbuja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cantidad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i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i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2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80"/>
                </a:solidFill>
              </a:rPr>
              <a:t>Con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Paso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Hacer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j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cantidad 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000000"/>
                </a:solidFill>
              </a:rPr>
              <a:t> i </a:t>
            </a:r>
            <a:r>
              <a:rPr lang="es-ES_tradnl" b="1" dirty="0">
                <a:solidFill>
                  <a:srgbClr val="000080"/>
                </a:solidFill>
              </a:rPr>
              <a:t>Con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Paso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Hacer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comparar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4"/>
            <a:r>
              <a:rPr lang="es-ES_tradnl" dirty="0" smtClean="0">
                <a:solidFill>
                  <a:srgbClr val="000000"/>
                </a:solidFill>
              </a:rPr>
              <a:t>intercambiar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8" name="CuadroTexto 7"/>
          <p:cNvSpPr txBox="1"/>
          <p:nvPr/>
        </p:nvSpPr>
        <p:spPr>
          <a:xfrm>
            <a:off x="5384800" y="2409979"/>
            <a:ext cx="375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Desde 2 hasta n (el primer elemento esta ordenado en la ultima vuelta) </a:t>
            </a:r>
            <a:endParaRPr lang="es-ES_tradnl" sz="1600" dirty="0"/>
          </a:p>
        </p:txBody>
      </p:sp>
      <p:sp>
        <p:nvSpPr>
          <p:cNvPr id="9" name="CuadroTexto 8"/>
          <p:cNvSpPr txBox="1"/>
          <p:nvPr/>
        </p:nvSpPr>
        <p:spPr>
          <a:xfrm>
            <a:off x="5908674" y="3053568"/>
            <a:ext cx="323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Desde 0 hasta n </a:t>
            </a:r>
            <a:r>
              <a:rPr lang="mr-IN" sz="1600" dirty="0" smtClean="0"/>
              <a:t>–</a:t>
            </a:r>
            <a:r>
              <a:rPr lang="es-ES_tradnl" sz="1600" dirty="0" smtClean="0"/>
              <a:t> i (vamos achicando el rango a medida que se ubican los valores al final del arreglo) </a:t>
            </a:r>
            <a:endParaRPr lang="es-ES_tradnl" sz="16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6115050" y="3938259"/>
            <a:ext cx="3028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Si los adyacentes j y j + 1 no están ordenados, intercambiarlos</a:t>
            </a:r>
            <a:endParaRPr lang="es-ES_tradnl" sz="1600" dirty="0"/>
          </a:p>
        </p:txBody>
      </p:sp>
      <p:cxnSp>
        <p:nvCxnSpPr>
          <p:cNvPr id="11" name="Conector recto de flecha 10"/>
          <p:cNvCxnSpPr>
            <a:stCxn id="12" idx="1"/>
          </p:cNvCxnSpPr>
          <p:nvPr/>
        </p:nvCxnSpPr>
        <p:spPr>
          <a:xfrm flipH="1">
            <a:off x="4711700" y="2702367"/>
            <a:ext cx="673100" cy="492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 flipH="1">
            <a:off x="5384800" y="3469067"/>
            <a:ext cx="523874" cy="61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 flipH="1" flipV="1">
            <a:off x="5384800" y="3884565"/>
            <a:ext cx="730250" cy="346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 flipH="1">
            <a:off x="4711700" y="4230647"/>
            <a:ext cx="14033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495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(código)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23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sp>
        <p:nvSpPr>
          <p:cNvPr id="15" name="Rectángulo 14"/>
          <p:cNvSpPr/>
          <p:nvPr/>
        </p:nvSpPr>
        <p:spPr>
          <a:xfrm>
            <a:off x="2286000" y="2206811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sz="2800" b="1" dirty="0" smtClean="0">
                <a:solidFill>
                  <a:srgbClr val="000080"/>
                </a:solidFill>
              </a:rPr>
              <a:t>Algoritmo</a:t>
            </a:r>
            <a:r>
              <a:rPr lang="es-ES_tradnl" sz="2800" dirty="0" smtClean="0">
                <a:solidFill>
                  <a:srgbClr val="000000"/>
                </a:solidFill>
              </a:rPr>
              <a:t> Orden</a:t>
            </a:r>
          </a:p>
          <a:p>
            <a:pPr lvl="1"/>
            <a:r>
              <a:rPr lang="es-ES_tradnl" sz="2800" b="1" dirty="0">
                <a:solidFill>
                  <a:srgbClr val="000080"/>
                </a:solidFill>
              </a:rPr>
              <a:t>Definir</a:t>
            </a:r>
            <a:r>
              <a:rPr lang="es-ES_tradnl" sz="2800" dirty="0">
                <a:solidFill>
                  <a:srgbClr val="000000"/>
                </a:solidFill>
              </a:rPr>
              <a:t> 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lim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[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b="1" dirty="0">
                <a:solidFill>
                  <a:srgbClr val="000000"/>
                </a:solidFill>
              </a:rPr>
              <a:t>]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dirty="0" smtClean="0">
                <a:solidFill>
                  <a:srgbClr val="000000"/>
                </a:solidFill>
              </a:rPr>
              <a:t>cargar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100</a:t>
            </a:r>
            <a:r>
              <a:rPr lang="es-ES_tradnl" sz="2800" b="1" dirty="0" smtClean="0">
                <a:solidFill>
                  <a:srgbClr val="000000"/>
                </a:solidFill>
              </a:rPr>
              <a:t>)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b="1" dirty="0" smtClean="0">
                <a:solidFill>
                  <a:srgbClr val="000000"/>
                </a:solidFill>
              </a:rPr>
              <a:t>)</a:t>
            </a:r>
            <a:endParaRPr lang="es-ES_tradnl" sz="2800" dirty="0">
              <a:solidFill>
                <a:srgbClr val="000000"/>
              </a:solidFill>
            </a:endParaRPr>
          </a:p>
          <a:p>
            <a:pPr lvl="1"/>
            <a:r>
              <a:rPr lang="es-ES_tradnl" sz="2800" dirty="0" smtClean="0">
                <a:solidFill>
                  <a:srgbClr val="000000"/>
                </a:solidFill>
              </a:rPr>
              <a:t>burbuja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b="1" dirty="0" smtClean="0">
                <a:solidFill>
                  <a:srgbClr val="000000"/>
                </a:solidFill>
              </a:rPr>
              <a:t>)</a:t>
            </a:r>
            <a:endParaRPr lang="es-ES_tradnl" sz="2800" dirty="0">
              <a:solidFill>
                <a:srgbClr val="000000"/>
              </a:solidFill>
            </a:endParaRPr>
          </a:p>
          <a:p>
            <a:pPr lvl="1"/>
            <a:r>
              <a:rPr lang="es-ES_tradnl" sz="2800" dirty="0" err="1">
                <a:solidFill>
                  <a:srgbClr val="000000"/>
                </a:solidFill>
              </a:rPr>
              <a:t>escribirEnUnaLinea</a:t>
            </a:r>
            <a:r>
              <a:rPr lang="es-ES_tradnl" sz="2800" b="1" dirty="0">
                <a:solidFill>
                  <a:srgbClr val="000000"/>
                </a:solidFill>
              </a:rPr>
              <a:t>(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</a:rPr>
              <a:t>lim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endParaRPr lang="es-ES_tradnl" sz="2800" b="1" dirty="0" smtClean="0">
              <a:solidFill>
                <a:srgbClr val="000000"/>
              </a:solidFill>
            </a:endParaRP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FinAlgoritmo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86452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Burbuja </a:t>
            </a:r>
            <a:r>
              <a:rPr lang="es-ES_tradnl" sz="2800" i="1" dirty="0" smtClean="0"/>
              <a:t>(eficiencia)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24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18695" y="1124674"/>
            <a:ext cx="1393309" cy="770965"/>
          </a:xfrm>
          <a:prstGeom prst="rect">
            <a:avLst/>
          </a:prstGeom>
        </p:spPr>
      </p:pic>
      <p:sp>
        <p:nvSpPr>
          <p:cNvPr id="7" name="Marcador de contenido 6"/>
          <p:cNvSpPr>
            <a:spLocks noGrp="1"/>
          </p:cNvSpPr>
          <p:nvPr>
            <p:ph idx="1"/>
          </p:nvPr>
        </p:nvSpPr>
        <p:spPr>
          <a:xfrm>
            <a:off x="1944406" y="2089785"/>
            <a:ext cx="6956426" cy="4351338"/>
          </a:xfrm>
        </p:spPr>
        <p:txBody>
          <a:bodyPr/>
          <a:lstStyle/>
          <a:p>
            <a:endParaRPr lang="es-ES_tradnl" dirty="0" smtClean="0"/>
          </a:p>
          <a:p>
            <a:r>
              <a:rPr lang="es-ES_tradnl" dirty="0" smtClean="0"/>
              <a:t>Complejidad: n</a:t>
            </a:r>
            <a:r>
              <a:rPr lang="es-ES_tradnl" baseline="30000" dirty="0" smtClean="0"/>
              <a:t>2 </a:t>
            </a:r>
            <a:r>
              <a:rPr lang="es-ES_tradnl" dirty="0" smtClean="0"/>
              <a:t>(dos </a:t>
            </a:r>
            <a:r>
              <a:rPr lang="es-ES_tradnl" dirty="0" err="1" smtClean="0"/>
              <a:t>loops</a:t>
            </a:r>
            <a:r>
              <a:rPr lang="es-ES_tradnl" dirty="0" smtClean="0"/>
              <a:t>)</a:t>
            </a:r>
            <a:endParaRPr lang="es-ES_tradnl" baseline="30000" dirty="0" smtClean="0"/>
          </a:p>
          <a:p>
            <a:pPr lvl="1"/>
            <a:endParaRPr lang="es-ES_tradnl" dirty="0" smtClean="0"/>
          </a:p>
          <a:p>
            <a:pPr lvl="1"/>
            <a:endParaRPr lang="es-ES_tradnl" dirty="0" smtClean="0"/>
          </a:p>
          <a:p>
            <a:r>
              <a:rPr lang="es-ES_tradnl" dirty="0" smtClean="0"/>
              <a:t>Mejor caso: todo ordenado de antemano</a:t>
            </a:r>
          </a:p>
          <a:p>
            <a:pPr lvl="1"/>
            <a:endParaRPr lang="es-ES_tradnl" dirty="0" smtClean="0"/>
          </a:p>
          <a:p>
            <a:pPr lvl="1"/>
            <a:endParaRPr lang="es-ES_tradnl" dirty="0" smtClean="0"/>
          </a:p>
          <a:p>
            <a:r>
              <a:rPr lang="es-ES_tradnl" dirty="0" smtClean="0"/>
              <a:t>Peor caso: ordenado en sentido inverso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06" y="3511817"/>
            <a:ext cx="1440000" cy="144000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06" y="5090817"/>
            <a:ext cx="1440000" cy="14400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406" y="2162741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20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Selección (</a:t>
            </a:r>
            <a:r>
              <a:rPr lang="es-ES_tradnl" sz="2800" i="1" dirty="0" err="1"/>
              <a:t>selection-sort</a:t>
            </a:r>
            <a:r>
              <a:rPr lang="es-ES_tradnl" sz="2800" i="1" dirty="0"/>
              <a:t>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25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100" y="2353969"/>
            <a:ext cx="1993900" cy="1993900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205740" y="2160000"/>
            <a:ext cx="717804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5425" lvl="1" indent="-225425"/>
            <a:r>
              <a:rPr lang="es-ES_tradnl" smtClean="0"/>
              <a:t>Permite </a:t>
            </a:r>
            <a:r>
              <a:rPr lang="es-ES_tradnl" b="1" smtClean="0"/>
              <a:t>ordenar</a:t>
            </a:r>
            <a:r>
              <a:rPr lang="es-ES_tradnl" smtClean="0"/>
              <a:t> un estructura de forma </a:t>
            </a:r>
            <a:r>
              <a:rPr lang="es-ES_tradnl" b="1" smtClean="0"/>
              <a:t>natural</a:t>
            </a:r>
          </a:p>
          <a:p>
            <a:pPr marL="225425" lvl="1" indent="-225425"/>
            <a:r>
              <a:rPr lang="es-ES_tradnl" smtClean="0"/>
              <a:t>Funciona </a:t>
            </a:r>
            <a:r>
              <a:rPr lang="es-ES_tradnl" b="1" smtClean="0"/>
              <a:t>buscando</a:t>
            </a:r>
            <a:r>
              <a:rPr lang="es-ES_tradnl" smtClean="0"/>
              <a:t> el elemento que corresponde en una ubicación y moviéndolo al </a:t>
            </a:r>
            <a:r>
              <a:rPr lang="es-ES_tradnl" b="1" smtClean="0"/>
              <a:t>lugar correcto </a:t>
            </a:r>
            <a:r>
              <a:rPr lang="es-ES_tradnl" smtClean="0"/>
              <a:t>(es decir, ordenado)</a:t>
            </a:r>
          </a:p>
          <a:p>
            <a:pPr marL="225425" lvl="1" indent="-225425"/>
            <a:r>
              <a:rPr lang="es-ES_tradnl" smtClean="0"/>
              <a:t>Ejemplo para orden ascendente:</a:t>
            </a:r>
          </a:p>
          <a:p>
            <a:pPr marL="682625" lvl="3" indent="-225425"/>
            <a:r>
              <a:rPr lang="es-ES_tradnl" smtClean="0"/>
              <a:t>se localiza el mínimo de un arreglo y se lo coloca en el primer lugar</a:t>
            </a:r>
          </a:p>
          <a:p>
            <a:pPr marL="682625" lvl="3" indent="-225425"/>
            <a:r>
              <a:rPr lang="es-ES_tradnl" smtClean="0"/>
              <a:t>se localiza el segundo mínimo y se lo coloca en el segundo,</a:t>
            </a:r>
          </a:p>
          <a:p>
            <a:pPr marL="682625" lvl="3" indent="-225425"/>
            <a:r>
              <a:rPr lang="es-ES_tradnl" smtClean="0"/>
              <a:t>y así hasta que no queden elementos que colocar</a:t>
            </a:r>
          </a:p>
          <a:p>
            <a:pPr marL="225425" lvl="1" indent="-225425"/>
            <a:r>
              <a:rPr lang="es-ES_tradnl" smtClean="0"/>
              <a:t>Es </a:t>
            </a:r>
            <a:r>
              <a:rPr lang="es-ES_tradnl" b="1" smtClean="0"/>
              <a:t>ligeramente mejor </a:t>
            </a:r>
            <a:r>
              <a:rPr lang="es-ES_tradnl" smtClean="0"/>
              <a:t>que “burbuja” porque </a:t>
            </a:r>
            <a:r>
              <a:rPr lang="es-ES_tradnl" b="1" smtClean="0"/>
              <a:t>intercambia menos </a:t>
            </a:r>
            <a:r>
              <a:rPr lang="es-ES_tradnl" smtClean="0"/>
              <a:t>valores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0341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153" y="900000"/>
            <a:ext cx="1202393" cy="120239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 Selección (video)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26</a:t>
            </a:fld>
            <a:endParaRPr lang="es-ES_tradnl" dirty="0"/>
          </a:p>
        </p:txBody>
      </p:sp>
      <p:sp>
        <p:nvSpPr>
          <p:cNvPr id="9" name="Rectángulo 8"/>
          <p:cNvSpPr/>
          <p:nvPr/>
        </p:nvSpPr>
        <p:spPr>
          <a:xfrm>
            <a:off x="1931894" y="6329203"/>
            <a:ext cx="528021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000" dirty="0"/>
              <a:t>https://</a:t>
            </a:r>
            <a:r>
              <a:rPr lang="es-ES_tradnl" sz="1000" dirty="0" err="1"/>
              <a:t>www.youtube.com</a:t>
            </a:r>
            <a:r>
              <a:rPr lang="es-ES_tradnl" sz="1000" dirty="0"/>
              <a:t>/</a:t>
            </a:r>
            <a:r>
              <a:rPr lang="es-ES_tradnl" sz="1000" dirty="0" err="1"/>
              <a:t>watch?v</a:t>
            </a:r>
            <a:r>
              <a:rPr lang="es-ES_tradnl" sz="1000" dirty="0"/>
              <a:t>=Ns4TPTC8whw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108" y="196707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89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153" y="900000"/>
            <a:ext cx="1202393" cy="120239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 Selección (ejemplo)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27</a:t>
            </a:fld>
            <a:endParaRPr lang="es-ES_tradnl" dirty="0"/>
          </a:p>
        </p:txBody>
      </p:sp>
      <p:pic>
        <p:nvPicPr>
          <p:cNvPr id="11" name="Marcador de contenido 2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1711" b="2827"/>
          <a:stretch/>
        </p:blipFill>
        <p:spPr>
          <a:xfrm>
            <a:off x="72000" y="2188359"/>
            <a:ext cx="9000000" cy="3960000"/>
          </a:xfr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23066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153" y="900000"/>
            <a:ext cx="1202393" cy="120239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/>
              <a:t> Selección (razonamiento)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28</a:t>
            </a:fld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_tradnl" sz="3500" dirty="0"/>
              <a:t>Como se codifica:</a:t>
            </a:r>
          </a:p>
          <a:p>
            <a:pPr lvl="1"/>
            <a:r>
              <a:rPr lang="es-ES_tradnl" sz="2800" dirty="0"/>
              <a:t>Dos bucles (con índices i y j)</a:t>
            </a:r>
          </a:p>
          <a:p>
            <a:pPr lvl="1"/>
            <a:r>
              <a:rPr lang="es-ES_tradnl" sz="2800" dirty="0"/>
              <a:t>El primero itera por la cantidad de elementos en el arreglo, y el índice i denota la posición que se esta buscando ordenar</a:t>
            </a:r>
          </a:p>
          <a:p>
            <a:pPr lvl="1"/>
            <a:r>
              <a:rPr lang="es-ES_tradnl" sz="2800" dirty="0"/>
              <a:t>El segundo delimita las posiciones que todavía no han sido ordenadas</a:t>
            </a:r>
          </a:p>
          <a:p>
            <a:pPr lvl="1"/>
            <a:r>
              <a:rPr lang="es-ES_tradnl" sz="2800" dirty="0"/>
              <a:t>Se busca el mínimo/máximo valor en el arreglo en el rango del segundo bucle (índice j)</a:t>
            </a:r>
          </a:p>
          <a:p>
            <a:pPr lvl="1"/>
            <a:r>
              <a:rPr lang="es-ES_tradnl" sz="2800" dirty="0"/>
              <a:t>Al terminar el segundo bucle, intercambiamos lo que haya en la índice i con lo que haya en la posición con el valor </a:t>
            </a:r>
            <a:r>
              <a:rPr lang="es-ES_tradnl" sz="2800" dirty="0" smtClean="0"/>
              <a:t>mínimo/máximo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57040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Recursión 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Repaso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</a:t>
            </a:fld>
            <a:endParaRPr lang="es-ES_tradnl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Ventajas</a:t>
            </a:r>
          </a:p>
          <a:p>
            <a:pPr marL="685800" lvl="2">
              <a:spcBef>
                <a:spcPts val="1000"/>
              </a:spcBef>
            </a:pPr>
            <a:r>
              <a:rPr lang="es-ES_tradnl" sz="2400" dirty="0"/>
              <a:t>Soluciona problemas recurrentes </a:t>
            </a:r>
          </a:p>
          <a:p>
            <a:pPr marL="685800" lvl="2">
              <a:spcBef>
                <a:spcPts val="1000"/>
              </a:spcBef>
            </a:pPr>
            <a:r>
              <a:rPr lang="es-ES_tradnl" sz="2400" dirty="0"/>
              <a:t>Permite solucionar problemas complejos con pocas </a:t>
            </a:r>
            <a:r>
              <a:rPr lang="es-ES_tradnl" sz="2400" dirty="0" smtClean="0"/>
              <a:t>líneas </a:t>
            </a:r>
            <a:r>
              <a:rPr lang="es-ES_tradnl" sz="2400" dirty="0"/>
              <a:t>de </a:t>
            </a:r>
            <a:r>
              <a:rPr lang="es-ES_tradnl" sz="2400" dirty="0" smtClean="0"/>
              <a:t>código</a:t>
            </a:r>
          </a:p>
          <a:p>
            <a:pPr marL="228600" lvl="1">
              <a:spcBef>
                <a:spcPts val="1000"/>
              </a:spcBef>
            </a:pPr>
            <a:r>
              <a:rPr lang="es-ES_tradnl" sz="2800" b="1" dirty="0" smtClean="0"/>
              <a:t>Desventajas</a:t>
            </a:r>
          </a:p>
          <a:p>
            <a:pPr marL="685800" lvl="2">
              <a:spcBef>
                <a:spcPts val="1000"/>
              </a:spcBef>
            </a:pPr>
            <a:r>
              <a:rPr lang="es-ES_tradnl" sz="2400" dirty="0"/>
              <a:t>Puede ser </a:t>
            </a:r>
            <a:r>
              <a:rPr lang="es-ES_tradnl" sz="2400" dirty="0" smtClean="0"/>
              <a:t>difícil </a:t>
            </a:r>
            <a:r>
              <a:rPr lang="es-ES_tradnl" sz="2400" dirty="0"/>
              <a:t>de entender el código</a:t>
            </a:r>
          </a:p>
          <a:p>
            <a:pPr marL="685800" lvl="2">
              <a:spcBef>
                <a:spcPts val="1000"/>
              </a:spcBef>
            </a:pPr>
            <a:r>
              <a:rPr lang="es-ES_tradnl" sz="2400" dirty="0"/>
              <a:t>Produce excesivas demandas de memoria o tiempo de </a:t>
            </a:r>
            <a:r>
              <a:rPr lang="es-ES_tradnl" sz="2400" dirty="0" smtClean="0"/>
              <a:t>ejecución </a:t>
            </a:r>
            <a:endParaRPr lang="es-ES_tradnl" sz="2400" dirty="0"/>
          </a:p>
          <a:p>
            <a:pPr marL="228600" lvl="1">
              <a:spcBef>
                <a:spcPts val="1000"/>
              </a:spcBef>
            </a:pPr>
            <a:endParaRPr lang="es-ES_tradnl" sz="2800" dirty="0"/>
          </a:p>
        </p:txBody>
      </p:sp>
      <p:pic>
        <p:nvPicPr>
          <p:cNvPr id="12" name="Shape 106"/>
          <p:cNvPicPr/>
          <p:nvPr/>
        </p:nvPicPr>
        <p:blipFill>
          <a:blip r:embed="rId3"/>
          <a:stretch/>
        </p:blipFill>
        <p:spPr>
          <a:xfrm>
            <a:off x="6088345" y="5472112"/>
            <a:ext cx="2913860" cy="103922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30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153" y="900000"/>
            <a:ext cx="1202393" cy="120239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 Selección </a:t>
            </a:r>
            <a:r>
              <a:rPr lang="es-ES_tradnl" sz="2800" i="1" dirty="0" smtClean="0"/>
              <a:t>(código)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29</a:t>
            </a:fld>
            <a:endParaRPr lang="es-ES_tradnl" dirty="0"/>
          </a:p>
        </p:txBody>
      </p:sp>
      <p:sp>
        <p:nvSpPr>
          <p:cNvPr id="9" name="Rectángulo 8"/>
          <p:cNvSpPr/>
          <p:nvPr/>
        </p:nvSpPr>
        <p:spPr>
          <a:xfrm>
            <a:off x="0" y="2254788"/>
            <a:ext cx="62357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seleccion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cantidad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i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posicion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i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cantidad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2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i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j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i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cantidad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comparar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posicion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20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j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intercambiar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i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posicion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5778500" y="2159903"/>
            <a:ext cx="3365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Desde 0 hasta n-2 (el </a:t>
            </a:r>
            <a:r>
              <a:rPr lang="es-ES_tradnl" sz="1600" smtClean="0"/>
              <a:t>ultimo elemento queda ordenado al final del ciclo) </a:t>
            </a:r>
            <a:endParaRPr lang="es-ES_tradnl" sz="16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6235700" y="2800482"/>
            <a:ext cx="28800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Desde i+1 hasta n-</a:t>
            </a:r>
            <a:r>
              <a:rPr lang="en-US" sz="1600" dirty="0" smtClean="0"/>
              <a:t>1</a:t>
            </a:r>
            <a:r>
              <a:rPr lang="es-ES_tradnl" sz="1600" dirty="0" smtClean="0"/>
              <a:t> (vamos moviendo el rango izquierdo a medida que se ubican los valores al comienzo del arreglo) </a:t>
            </a:r>
            <a:endParaRPr lang="es-ES_tradnl" sz="1600" dirty="0"/>
          </a:p>
        </p:txBody>
      </p:sp>
      <p:sp>
        <p:nvSpPr>
          <p:cNvPr id="12" name="CuadroTexto 11"/>
          <p:cNvSpPr txBox="1"/>
          <p:nvPr/>
        </p:nvSpPr>
        <p:spPr>
          <a:xfrm>
            <a:off x="5937858" y="5510554"/>
            <a:ext cx="30289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Una vez que encontré el valor en el índice “</a:t>
            </a:r>
            <a:r>
              <a:rPr lang="es-ES_tradnl" sz="1600" dirty="0" err="1" smtClean="0"/>
              <a:t>posicion</a:t>
            </a:r>
            <a:r>
              <a:rPr lang="es-ES_tradnl" sz="1600" dirty="0" smtClean="0"/>
              <a:t>” que corresponde en el índice “i”, intercambiarlos</a:t>
            </a:r>
            <a:endParaRPr lang="es-ES_tradnl" sz="1600" dirty="0"/>
          </a:p>
        </p:txBody>
      </p:sp>
      <p:cxnSp>
        <p:nvCxnSpPr>
          <p:cNvPr id="13" name="Conector recto de flecha 12"/>
          <p:cNvCxnSpPr>
            <a:stCxn id="16" idx="1"/>
          </p:cNvCxnSpPr>
          <p:nvPr/>
        </p:nvCxnSpPr>
        <p:spPr>
          <a:xfrm flipH="1">
            <a:off x="4305300" y="2452291"/>
            <a:ext cx="1473200" cy="4560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17" idx="1"/>
          </p:cNvCxnSpPr>
          <p:nvPr/>
        </p:nvCxnSpPr>
        <p:spPr>
          <a:xfrm flipH="1">
            <a:off x="4470400" y="3339091"/>
            <a:ext cx="1765300" cy="212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 flipH="1" flipV="1">
            <a:off x="3746500" y="4257226"/>
            <a:ext cx="1695450" cy="782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/>
          <p:nvPr/>
        </p:nvCxnSpPr>
        <p:spPr>
          <a:xfrm flipH="1" flipV="1">
            <a:off x="4470400" y="5279134"/>
            <a:ext cx="1467458" cy="770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5441950" y="4624495"/>
            <a:ext cx="3702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Si el valor en el índice “j” es menor/mayor que el que hay en “</a:t>
            </a:r>
            <a:r>
              <a:rPr lang="es-ES_tradnl" sz="1600" dirty="0" err="1" smtClean="0"/>
              <a:t>posicion</a:t>
            </a:r>
            <a:r>
              <a:rPr lang="es-ES_tradnl" sz="1600" dirty="0" smtClean="0"/>
              <a:t>”,  actualizar “</a:t>
            </a:r>
            <a:r>
              <a:rPr lang="es-ES_tradnl" sz="1600" dirty="0" err="1" smtClean="0"/>
              <a:t>posicion</a:t>
            </a:r>
            <a:r>
              <a:rPr lang="es-ES_tradnl" sz="1600" dirty="0" smtClean="0"/>
              <a:t>” con “j”</a:t>
            </a:r>
            <a:endParaRPr lang="es-ES_tradnl" sz="1600" dirty="0"/>
          </a:p>
        </p:txBody>
      </p:sp>
    </p:spTree>
    <p:extLst>
      <p:ext uri="{BB962C8B-B14F-4D97-AF65-F5344CB8AC3E}">
        <p14:creationId xmlns:p14="http://schemas.microsoft.com/office/powerpoint/2010/main" val="90741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153" y="900000"/>
            <a:ext cx="1202393" cy="120239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 Selección </a:t>
            </a:r>
            <a:r>
              <a:rPr lang="es-ES_tradnl" sz="2800" i="1" dirty="0" smtClean="0"/>
              <a:t>(código)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30</a:t>
            </a:fld>
            <a:endParaRPr lang="es-ES_tradnl" dirty="0"/>
          </a:p>
        </p:txBody>
      </p:sp>
      <p:sp>
        <p:nvSpPr>
          <p:cNvPr id="18" name="Rectángulo 17"/>
          <p:cNvSpPr/>
          <p:nvPr/>
        </p:nvSpPr>
        <p:spPr>
          <a:xfrm>
            <a:off x="2168525" y="2362710"/>
            <a:ext cx="48069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>
                <a:solidFill>
                  <a:srgbClr val="000080"/>
                </a:solidFill>
              </a:rPr>
              <a:t>Algoritmo</a:t>
            </a:r>
            <a:r>
              <a:rPr lang="es-ES_tradnl" sz="2800" dirty="0">
                <a:solidFill>
                  <a:srgbClr val="000000"/>
                </a:solidFill>
              </a:rPr>
              <a:t> Orden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lim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 err="1">
                <a:solidFill>
                  <a:srgbClr val="000080"/>
                </a:solidFill>
              </a:rPr>
              <a:t>Dimension</a:t>
            </a:r>
            <a:r>
              <a:rPr lang="es-ES_tradnl" sz="2800" dirty="0">
                <a:solidFill>
                  <a:srgbClr val="000000"/>
                </a:solidFill>
              </a:rPr>
              <a:t> a</a:t>
            </a:r>
            <a:r>
              <a:rPr lang="es-ES_tradnl" sz="2800" b="1" dirty="0">
                <a:solidFill>
                  <a:srgbClr val="000000"/>
                </a:solidFill>
              </a:rPr>
              <a:t>[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b="1" dirty="0">
                <a:solidFill>
                  <a:srgbClr val="000000"/>
                </a:solidFill>
              </a:rPr>
              <a:t>]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dirty="0" smtClean="0">
                <a:solidFill>
                  <a:srgbClr val="000000"/>
                </a:solidFill>
              </a:rPr>
              <a:t>cargar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100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i="1" dirty="0" smtClean="0">
                <a:solidFill>
                  <a:srgbClr val="969696"/>
                </a:solidFill>
              </a:rPr>
              <a:t>//burbuja(a</a:t>
            </a:r>
            <a:r>
              <a:rPr lang="es-ES_tradnl" sz="2800" i="1" dirty="0">
                <a:solidFill>
                  <a:srgbClr val="969696"/>
                </a:solidFill>
              </a:rPr>
              <a:t>, </a:t>
            </a:r>
            <a:r>
              <a:rPr lang="es-ES_tradnl" sz="2800" i="1" dirty="0" err="1">
                <a:solidFill>
                  <a:srgbClr val="969696"/>
                </a:solidFill>
              </a:rPr>
              <a:t>lim</a:t>
            </a:r>
            <a:r>
              <a:rPr lang="es-ES_tradnl" sz="2800" i="1" dirty="0">
                <a:solidFill>
                  <a:srgbClr val="969696"/>
                </a:solidFill>
              </a:rPr>
              <a:t>) </a:t>
            </a:r>
            <a:endParaRPr lang="es-ES_tradnl" sz="2800" i="1" dirty="0" smtClean="0">
              <a:solidFill>
                <a:srgbClr val="969696"/>
              </a:solidFill>
            </a:endParaRP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seleccion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 smtClean="0">
                <a:solidFill>
                  <a:srgbClr val="000000"/>
                </a:solidFill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</a:rPr>
              <a:t>lim</a:t>
            </a:r>
            <a:r>
              <a:rPr lang="es-ES_tradnl" sz="2800" b="1" dirty="0" smtClean="0">
                <a:solidFill>
                  <a:srgbClr val="000000"/>
                </a:solidFill>
              </a:rPr>
              <a:t>)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FinAlgoritmo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62916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153" y="900000"/>
            <a:ext cx="1202393" cy="120239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 Selección </a:t>
            </a:r>
            <a:r>
              <a:rPr lang="es-ES_tradnl" sz="2800" i="1" dirty="0" smtClean="0"/>
              <a:t>(</a:t>
            </a:r>
            <a:r>
              <a:rPr lang="es-ES_tradnl" sz="2800" i="1" dirty="0"/>
              <a:t>eficiencia</a:t>
            </a:r>
            <a:r>
              <a:rPr lang="es-ES_tradnl" sz="2800" i="1" dirty="0" smtClean="0"/>
              <a:t>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31</a:t>
            </a:fld>
            <a:endParaRPr lang="es-ES_tradnl" dirty="0"/>
          </a:p>
        </p:txBody>
      </p:sp>
      <p:sp>
        <p:nvSpPr>
          <p:cNvPr id="7" name="Marcador de contenido 6"/>
          <p:cNvSpPr>
            <a:spLocks noGrp="1"/>
          </p:cNvSpPr>
          <p:nvPr>
            <p:ph idx="1"/>
          </p:nvPr>
        </p:nvSpPr>
        <p:spPr>
          <a:xfrm>
            <a:off x="2068651" y="2102393"/>
            <a:ext cx="4926294" cy="4351338"/>
          </a:xfrm>
        </p:spPr>
        <p:txBody>
          <a:bodyPr/>
          <a:lstStyle/>
          <a:p>
            <a:endParaRPr lang="es-ES_tradnl" dirty="0" smtClean="0"/>
          </a:p>
          <a:p>
            <a:r>
              <a:rPr lang="es-ES_tradnl" dirty="0" smtClean="0"/>
              <a:t>Complejidad: n</a:t>
            </a:r>
            <a:r>
              <a:rPr lang="es-ES_tradnl" baseline="30000" dirty="0" smtClean="0"/>
              <a:t>2</a:t>
            </a:r>
            <a:r>
              <a:rPr lang="es-ES_tradnl" dirty="0"/>
              <a:t> </a:t>
            </a:r>
            <a:r>
              <a:rPr lang="es-ES_tradnl" dirty="0" smtClean="0"/>
              <a:t>(dos </a:t>
            </a:r>
            <a:r>
              <a:rPr lang="es-ES_tradnl" dirty="0" err="1" smtClean="0"/>
              <a:t>loops</a:t>
            </a:r>
            <a:r>
              <a:rPr lang="es-ES_tradnl" dirty="0" smtClean="0"/>
              <a:t>)</a:t>
            </a:r>
          </a:p>
          <a:p>
            <a:endParaRPr lang="es-ES_tradnl" dirty="0" smtClean="0"/>
          </a:p>
          <a:p>
            <a:endParaRPr lang="es-ES_tradnl" dirty="0"/>
          </a:p>
          <a:p>
            <a:r>
              <a:rPr lang="es-ES_tradnl" dirty="0" smtClean="0"/>
              <a:t>Mejor y peor caso: siempre hace la misma cantidad de comparaciones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973962"/>
            <a:ext cx="1440000" cy="14400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0894" y="4184768"/>
            <a:ext cx="1440000" cy="14400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2175349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9368"/>
            <a:ext cx="2787931" cy="1832069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634" y="4555481"/>
            <a:ext cx="2223047" cy="16637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 </a:t>
            </a:r>
            <a:r>
              <a:rPr lang="es-ES_tradnl" sz="2800" i="1" dirty="0" smtClean="0"/>
              <a:t>Búsqueda de Clientes y Facturación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32</a:t>
            </a:fld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algn="just"/>
            <a:r>
              <a:rPr lang="es-ES_tradnl" dirty="0"/>
              <a:t>La misma empresa ahora quiere buscar la facturación de un cliente dado</a:t>
            </a:r>
          </a:p>
          <a:p>
            <a:pPr algn="just"/>
            <a:r>
              <a:rPr lang="es-ES_tradnl" dirty="0"/>
              <a:t>Leer el nombre del cliente que interesa </a:t>
            </a:r>
          </a:p>
          <a:p>
            <a:pPr algn="just"/>
            <a:r>
              <a:rPr lang="es-ES_tradnl" dirty="0"/>
              <a:t>Pensar como optimizar la búsqueda con el </a:t>
            </a:r>
            <a:r>
              <a:rPr lang="es-ES_tradnl" dirty="0" smtClean="0"/>
              <a:t>ordenamiento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62272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</a:t>
            </a:r>
            <a:r>
              <a:rPr lang="es-ES_tradnl" dirty="0" smtClean="0">
                <a:solidFill>
                  <a:prstClr val="black"/>
                </a:solidFill>
              </a:rPr>
              <a:t/>
            </a:r>
            <a:br>
              <a:rPr lang="es-ES_tradnl" dirty="0" smtClean="0">
                <a:solidFill>
                  <a:prstClr val="black"/>
                </a:solidFill>
              </a:rPr>
            </a:br>
            <a:r>
              <a:rPr lang="es-ES_tradnl" sz="2800" i="1" dirty="0" smtClean="0">
                <a:solidFill>
                  <a:prstClr val="black"/>
                </a:solidFill>
              </a:rPr>
              <a:t> Búsqueda de Clientes y Facturación</a:t>
            </a:r>
            <a:endParaRPr lang="es-ES_tradnl" sz="31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501920"/>
          </a:xfrm>
        </p:spPr>
        <p:txBody>
          <a:bodyPr/>
          <a:lstStyle/>
          <a:p>
            <a:pPr marL="0" lvl="0" indent="0">
              <a:buNone/>
            </a:pPr>
            <a:r>
              <a:rPr lang="es-ES_tradnl" dirty="0"/>
              <a:t>Ya conocemos la búsqueda tradicional: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33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998994" y="2879734"/>
            <a:ext cx="7146012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err="1" smtClean="0">
                <a:solidFill>
                  <a:srgbClr val="000000"/>
                </a:solidFill>
              </a:rPr>
              <a:t>buscarTradicional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err="1">
                <a:solidFill>
                  <a:srgbClr val="000000"/>
                </a:solidFill>
              </a:rPr>
              <a:t>valorBuscado</a:t>
            </a:r>
            <a:r>
              <a:rPr lang="es-ES_tradnl" sz="2000" b="1" dirty="0" smtClean="0">
                <a:solidFill>
                  <a:srgbClr val="000000"/>
                </a:solidFill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lim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posicion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i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i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Mientras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i </a:t>
            </a:r>
            <a:r>
              <a:rPr lang="es-ES_tradnl" sz="2000" b="1" dirty="0">
                <a:solidFill>
                  <a:srgbClr val="000000"/>
                </a:solidFill>
              </a:rPr>
              <a:t>&lt;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lim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Y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posicion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i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valorBuscado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Entonces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20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i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i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i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411" y="1217235"/>
            <a:ext cx="1305658" cy="85800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676" y="5437556"/>
            <a:ext cx="1045127" cy="78216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5970343" y="3427676"/>
            <a:ext cx="2529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Asumo que no lo </a:t>
            </a:r>
            <a:r>
              <a:rPr lang="es-ES_tradnl" sz="1600" dirty="0" err="1" smtClean="0"/>
              <a:t>encontre</a:t>
            </a:r>
            <a:r>
              <a:rPr lang="es-ES_tradnl" sz="1600" dirty="0" smtClean="0"/>
              <a:t> (</a:t>
            </a:r>
            <a:r>
              <a:rPr lang="es-ES_tradnl" sz="1600" dirty="0" err="1" smtClean="0"/>
              <a:t>posicion</a:t>
            </a:r>
            <a:r>
              <a:rPr lang="es-ES_tradnl" sz="1600" dirty="0" smtClean="0"/>
              <a:t> = -1)</a:t>
            </a:r>
            <a:endParaRPr lang="es-ES_tradnl" sz="1600" dirty="0"/>
          </a:p>
        </p:txBody>
      </p:sp>
      <p:cxnSp>
        <p:nvCxnSpPr>
          <p:cNvPr id="10" name="Conector recto de flecha 9"/>
          <p:cNvCxnSpPr/>
          <p:nvPr/>
        </p:nvCxnSpPr>
        <p:spPr>
          <a:xfrm flipH="1">
            <a:off x="2926080" y="3720063"/>
            <a:ext cx="3044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/>
          <p:cNvSpPr txBox="1"/>
          <p:nvPr/>
        </p:nvSpPr>
        <p:spPr>
          <a:xfrm>
            <a:off x="6325242" y="4314172"/>
            <a:ext cx="25295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Recorro el arreglo mientras que queden más elementos y no lo haya encontrado</a:t>
            </a:r>
            <a:endParaRPr lang="es-ES_tradnl" sz="1600" dirty="0"/>
          </a:p>
        </p:txBody>
      </p:sp>
      <p:cxnSp>
        <p:nvCxnSpPr>
          <p:cNvPr id="18" name="Conector recto de flecha 17"/>
          <p:cNvCxnSpPr>
            <a:stCxn id="13" idx="1"/>
          </p:cNvCxnSpPr>
          <p:nvPr/>
        </p:nvCxnSpPr>
        <p:spPr>
          <a:xfrm flipH="1" flipV="1">
            <a:off x="5785214" y="4509536"/>
            <a:ext cx="540028" cy="220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/>
          <p:cNvSpPr txBox="1"/>
          <p:nvPr/>
        </p:nvSpPr>
        <p:spPr>
          <a:xfrm>
            <a:off x="5247863" y="5340533"/>
            <a:ext cx="21680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Cuando encuentro el valor buscado, registro </a:t>
            </a:r>
            <a:r>
              <a:rPr lang="es-ES_tradnl" sz="1600" smtClean="0"/>
              <a:t>su índice </a:t>
            </a:r>
            <a:r>
              <a:rPr lang="es-ES_tradnl" sz="1600" dirty="0" smtClean="0"/>
              <a:t>en la </a:t>
            </a:r>
            <a:r>
              <a:rPr lang="es-ES_tradnl" sz="1600" smtClean="0"/>
              <a:t>variable posición</a:t>
            </a:r>
            <a:endParaRPr lang="es-ES_tradnl" sz="1600" dirty="0"/>
          </a:p>
        </p:txBody>
      </p:sp>
      <p:cxnSp>
        <p:nvCxnSpPr>
          <p:cNvPr id="23" name="Conector recto de flecha 22"/>
          <p:cNvCxnSpPr>
            <a:stCxn id="22" idx="1"/>
          </p:cNvCxnSpPr>
          <p:nvPr/>
        </p:nvCxnSpPr>
        <p:spPr>
          <a:xfrm flipH="1" flipV="1">
            <a:off x="3738880" y="4947485"/>
            <a:ext cx="1508983" cy="931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75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2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</a:t>
            </a:r>
            <a:r>
              <a:rPr lang="es-ES_tradnl" dirty="0" smtClean="0">
                <a:solidFill>
                  <a:prstClr val="black"/>
                </a:solidFill>
              </a:rPr>
              <a:t/>
            </a:r>
            <a:br>
              <a:rPr lang="es-ES_tradnl" dirty="0" smtClean="0">
                <a:solidFill>
                  <a:prstClr val="black"/>
                </a:solidFill>
              </a:rPr>
            </a:br>
            <a:r>
              <a:rPr lang="es-ES_tradnl" sz="2800" i="1" dirty="0" smtClean="0">
                <a:solidFill>
                  <a:prstClr val="black"/>
                </a:solidFill>
              </a:rPr>
              <a:t> Búsqueda de Clientes y Facturación</a:t>
            </a:r>
            <a:endParaRPr lang="es-ES_tradnl" sz="31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719734"/>
          </a:xfrm>
        </p:spPr>
        <p:txBody>
          <a:bodyPr>
            <a:normAutofit fontScale="85000" lnSpcReduction="20000"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s-ES_tradnl" dirty="0"/>
              <a:t>Agregamos algunos métodos para </a:t>
            </a:r>
            <a:endParaRPr lang="es-ES_tradnl" dirty="0" smtClean="0"/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s-ES_tradnl" dirty="0" smtClean="0"/>
              <a:t>organizar mejor el programa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34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411" y="1217235"/>
            <a:ext cx="1305658" cy="85800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676" y="5437556"/>
            <a:ext cx="1045127" cy="78216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1226638" y="2813068"/>
            <a:ext cx="669072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cargarClientes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clientes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facturacion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cantidad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cliente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Texto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fact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numCliente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numCliente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cantidad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Sin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Saltar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"Cliente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numCliente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": 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cliente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Sin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Saltar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</a:t>
            </a:r>
            <a:r>
              <a:rPr lang="es-ES_tradnl" sz="2000" dirty="0" err="1">
                <a:solidFill>
                  <a:srgbClr val="FF0000"/>
                </a:solidFill>
              </a:rPr>
              <a:t>Facturacion</a:t>
            </a:r>
            <a:r>
              <a:rPr lang="es-ES_tradnl" sz="2000" dirty="0">
                <a:solidFill>
                  <a:srgbClr val="FF0000"/>
                </a:solidFill>
              </a:rPr>
              <a:t>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numCliente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": 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fact</a:t>
            </a:r>
            <a:r>
              <a:rPr lang="es-ES_tradnl" sz="2000" dirty="0">
                <a:solidFill>
                  <a:srgbClr val="000000"/>
                </a:solidFill>
              </a:rPr>
              <a:t> clientes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 err="1">
                <a:solidFill>
                  <a:srgbClr val="000000"/>
                </a:solidFill>
              </a:rPr>
              <a:t>numCliente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cliente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err="1" smtClean="0">
                <a:solidFill>
                  <a:srgbClr val="000000"/>
                </a:solidFill>
              </a:rPr>
              <a:t>facturacion</a:t>
            </a:r>
            <a:r>
              <a:rPr lang="es-ES_tradnl" sz="2000" b="1" dirty="0" smtClean="0">
                <a:solidFill>
                  <a:srgbClr val="000000"/>
                </a:solidFill>
              </a:rPr>
              <a:t>[</a:t>
            </a:r>
            <a:r>
              <a:rPr lang="es-ES_tradnl" sz="2000" dirty="0" err="1" smtClean="0">
                <a:solidFill>
                  <a:srgbClr val="000000"/>
                </a:solidFill>
              </a:rPr>
              <a:t>numCliente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fact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75123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</a:t>
            </a:r>
            <a:r>
              <a:rPr lang="es-ES_tradnl" dirty="0" smtClean="0">
                <a:solidFill>
                  <a:prstClr val="black"/>
                </a:solidFill>
              </a:rPr>
              <a:t/>
            </a:r>
            <a:br>
              <a:rPr lang="es-ES_tradnl" dirty="0" smtClean="0">
                <a:solidFill>
                  <a:prstClr val="black"/>
                </a:solidFill>
              </a:rPr>
            </a:br>
            <a:r>
              <a:rPr lang="es-ES_tradnl" sz="2800" i="1" dirty="0" smtClean="0">
                <a:solidFill>
                  <a:prstClr val="black"/>
                </a:solidFill>
              </a:rPr>
              <a:t> Búsqueda de Clientes y Facturación</a:t>
            </a:r>
            <a:endParaRPr lang="es-ES_tradnl" sz="31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719734"/>
          </a:xfrm>
        </p:spPr>
        <p:txBody>
          <a:bodyPr>
            <a:normAutofit fontScale="85000" lnSpcReduction="20000"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s-ES_tradnl" dirty="0"/>
              <a:t>Agregamos algunos métodos para </a:t>
            </a:r>
            <a:endParaRPr lang="es-ES_tradnl" dirty="0" smtClean="0"/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s-ES_tradnl" dirty="0" smtClean="0"/>
              <a:t>organizar mejor el programa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35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411" y="1217235"/>
            <a:ext cx="1305658" cy="85800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676" y="5437556"/>
            <a:ext cx="1045127" cy="78216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0" y="2789772"/>
            <a:ext cx="9144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imprimirCliente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 err="1">
                <a:solidFill>
                  <a:srgbClr val="000000"/>
                </a:solidFill>
              </a:rPr>
              <a:t>posicion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buscado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clientes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facturacion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posicion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Sin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Saltar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cliente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buscado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no pudo ser encontrado"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Sin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Saltar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cliente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clientes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 err="1">
                <a:solidFill>
                  <a:srgbClr val="000000"/>
                </a:solidFill>
              </a:rPr>
              <a:t>posicion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Sin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Saltar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con </a:t>
            </a:r>
            <a:r>
              <a:rPr lang="es-ES_tradnl" sz="2400" dirty="0" err="1">
                <a:solidFill>
                  <a:srgbClr val="FF0000"/>
                </a:solidFill>
              </a:rPr>
              <a:t>facturacion</a:t>
            </a:r>
            <a:r>
              <a:rPr lang="es-ES_tradnl" sz="2400" dirty="0">
                <a:solidFill>
                  <a:srgbClr val="FF0000"/>
                </a:solidFill>
              </a:rPr>
              <a:t>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facturacion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 err="1">
                <a:solidFill>
                  <a:srgbClr val="000000"/>
                </a:solidFill>
              </a:rPr>
              <a:t>posicion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esta en la </a:t>
            </a:r>
            <a:r>
              <a:rPr lang="es-ES_tradnl" sz="2400" dirty="0" err="1">
                <a:solidFill>
                  <a:srgbClr val="FF0000"/>
                </a:solidFill>
              </a:rPr>
              <a:t>posicion</a:t>
            </a:r>
            <a:r>
              <a:rPr lang="es-ES_tradnl" sz="2400" dirty="0">
                <a:solidFill>
                  <a:srgbClr val="FF0000"/>
                </a:solidFill>
              </a:rPr>
              <a:t>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posicion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Escribir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80958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</a:t>
            </a:r>
            <a:r>
              <a:rPr lang="es-ES_tradnl" dirty="0" smtClean="0">
                <a:solidFill>
                  <a:prstClr val="black"/>
                </a:solidFill>
              </a:rPr>
              <a:t/>
            </a:r>
            <a:br>
              <a:rPr lang="es-ES_tradnl" dirty="0" smtClean="0">
                <a:solidFill>
                  <a:prstClr val="black"/>
                </a:solidFill>
              </a:rPr>
            </a:br>
            <a:r>
              <a:rPr lang="es-ES_tradnl" sz="2800" i="1" dirty="0" smtClean="0">
                <a:solidFill>
                  <a:prstClr val="black"/>
                </a:solidFill>
              </a:rPr>
              <a:t> Búsqueda de Clientes y Facturación</a:t>
            </a:r>
            <a:endParaRPr lang="es-ES_tradnl" sz="31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36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411" y="1217235"/>
            <a:ext cx="1305658" cy="85800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676" y="5437556"/>
            <a:ext cx="1045127" cy="78216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628650" y="1970841"/>
            <a:ext cx="687113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Busqueda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clientes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Texto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facturacion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cantidad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posicion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cantidad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</a:rPr>
              <a:t>10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clientes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cantidad</a:t>
            </a:r>
            <a:r>
              <a:rPr lang="es-ES_tradnl" sz="2000" b="1" dirty="0">
                <a:solidFill>
                  <a:srgbClr val="000000"/>
                </a:solidFill>
              </a:rPr>
              <a:t>],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facturacion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cantidad</a:t>
            </a:r>
            <a:r>
              <a:rPr lang="es-ES_tradnl" sz="2000" b="1" dirty="0" smtClean="0">
                <a:solidFill>
                  <a:srgbClr val="000000"/>
                </a:solidFill>
              </a:rPr>
              <a:t>]</a:t>
            </a:r>
          </a:p>
          <a:p>
            <a:pPr lvl="1"/>
            <a:r>
              <a:rPr lang="es-ES_tradnl" sz="2000" b="1" dirty="0">
                <a:solidFill>
                  <a:srgbClr val="000080"/>
                </a:solidFill>
              </a:rPr>
              <a:t>Definir</a:t>
            </a:r>
            <a:r>
              <a:rPr lang="es-ES_tradnl" sz="2000" dirty="0">
                <a:solidFill>
                  <a:srgbClr val="000000"/>
                </a:solidFill>
              </a:rPr>
              <a:t> buscado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Texto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buscado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</a:rPr>
              <a:t>”Ale"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i="1" dirty="0" smtClean="0">
                <a:solidFill>
                  <a:srgbClr val="969696"/>
                </a:solidFill>
              </a:rPr>
              <a:t>//</a:t>
            </a:r>
            <a:r>
              <a:rPr lang="es-ES_tradnl" sz="2000" i="1" dirty="0" err="1">
                <a:solidFill>
                  <a:srgbClr val="969696"/>
                </a:solidFill>
              </a:rPr>
              <a:t>Busqueda</a:t>
            </a:r>
            <a:r>
              <a:rPr lang="es-ES_tradnl" sz="2000" i="1" dirty="0">
                <a:solidFill>
                  <a:srgbClr val="969696"/>
                </a:solidFill>
              </a:rPr>
              <a:t> tradicional </a:t>
            </a:r>
            <a:endParaRPr lang="es-ES_tradnl" sz="2000" i="1" dirty="0" smtClean="0">
              <a:solidFill>
                <a:srgbClr val="969696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</a:t>
            </a:r>
            <a:r>
              <a:rPr lang="es-ES_tradnl" sz="2000" dirty="0" err="1">
                <a:solidFill>
                  <a:srgbClr val="FF0000"/>
                </a:solidFill>
              </a:rPr>
              <a:t>Busqueda</a:t>
            </a:r>
            <a:r>
              <a:rPr lang="es-ES_tradnl" sz="2000" dirty="0">
                <a:solidFill>
                  <a:srgbClr val="FF0000"/>
                </a:solidFill>
              </a:rPr>
              <a:t> tradicional"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err="1" smtClean="0">
                <a:solidFill>
                  <a:srgbClr val="000000"/>
                </a:solidFill>
              </a:rPr>
              <a:t>cargarClientes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clientes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facturacion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cantidad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escribirEnUnaLinea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clientes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facturacion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cantidad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buscarTradicional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buscado</a:t>
            </a:r>
            <a:r>
              <a:rPr lang="es-ES_tradnl" sz="2000" b="1" dirty="0" smtClean="0">
                <a:solidFill>
                  <a:srgbClr val="000000"/>
                </a:solidFill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clientes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cantidad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err="1" smtClean="0">
                <a:solidFill>
                  <a:srgbClr val="000000"/>
                </a:solidFill>
              </a:rPr>
              <a:t>imprimirCliente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clientes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facturacion</a:t>
            </a:r>
            <a:r>
              <a:rPr lang="es-ES_tradnl" sz="2000" b="1" dirty="0" smtClean="0">
                <a:solidFill>
                  <a:srgbClr val="000000"/>
                </a:solidFill>
              </a:rPr>
              <a:t>)</a:t>
            </a:r>
          </a:p>
          <a:p>
            <a:pPr lvl="1"/>
            <a:r>
              <a:rPr lang="mr-IN" sz="2000" b="1" dirty="0" smtClean="0">
                <a:solidFill>
                  <a:srgbClr val="000000"/>
                </a:solidFill>
              </a:rPr>
              <a:t>…</a:t>
            </a:r>
            <a:endParaRPr lang="es-ES_tradnl" sz="2000" dirty="0"/>
          </a:p>
        </p:txBody>
      </p:sp>
      <p:sp>
        <p:nvSpPr>
          <p:cNvPr id="10" name="Esquina doblada 9"/>
          <p:cNvSpPr/>
          <p:nvPr/>
        </p:nvSpPr>
        <p:spPr>
          <a:xfrm>
            <a:off x="5440672" y="2326512"/>
            <a:ext cx="3193869" cy="832330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>
                <a:solidFill>
                  <a:schemeClr val="tx1"/>
                </a:solidFill>
              </a:rPr>
              <a:t>Que pasa si ordenamos los arreglos por nombre de cliente?</a:t>
            </a:r>
            <a:endParaRPr lang="es-ES_tradnl" dirty="0">
              <a:solidFill>
                <a:schemeClr val="tx1"/>
              </a:solidFill>
            </a:endParaRPr>
          </a:p>
        </p:txBody>
      </p:sp>
      <p:sp>
        <p:nvSpPr>
          <p:cNvPr id="12" name="Esquina doblada 11"/>
          <p:cNvSpPr/>
          <p:nvPr/>
        </p:nvSpPr>
        <p:spPr>
          <a:xfrm>
            <a:off x="6606138" y="4229683"/>
            <a:ext cx="2046325" cy="815255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>
                <a:solidFill>
                  <a:schemeClr val="tx1"/>
                </a:solidFill>
              </a:rPr>
              <a:t>Es necesario mirar todo </a:t>
            </a:r>
            <a:r>
              <a:rPr lang="es-ES_tradnl" smtClean="0">
                <a:solidFill>
                  <a:schemeClr val="tx1"/>
                </a:solidFill>
              </a:rPr>
              <a:t>el arreglo?</a:t>
            </a:r>
            <a:endParaRPr lang="es-ES_trad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584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</a:t>
            </a:r>
            <a:r>
              <a:rPr lang="es-ES_tradnl" sz="2800" i="1" dirty="0">
                <a:solidFill>
                  <a:prstClr val="black"/>
                </a:solidFill>
              </a:rPr>
              <a:t/>
            </a:r>
            <a:br>
              <a:rPr lang="es-ES_tradnl" sz="2800" i="1" dirty="0">
                <a:solidFill>
                  <a:prstClr val="black"/>
                </a:solidFill>
              </a:rPr>
            </a:b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 </a:t>
            </a:r>
            <a:r>
              <a:rPr lang="es-AR" sz="28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Binaria</a:t>
            </a:r>
            <a:endParaRPr lang="es-ES_tradnl" sz="31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37</a:t>
            </a:fld>
            <a:endParaRPr lang="es-ES_tradnl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2610" y="2924722"/>
            <a:ext cx="1885316" cy="1410947"/>
          </a:xfrm>
          <a:prstGeom prst="rect">
            <a:avLst/>
          </a:prstGeom>
        </p:spPr>
      </p:pic>
      <p:sp>
        <p:nvSpPr>
          <p:cNvPr id="1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dirty="0"/>
              <a:t>Conocida como </a:t>
            </a:r>
            <a:r>
              <a:rPr lang="es-ES_tradnl" dirty="0" smtClean="0"/>
              <a:t>búsqueda de “intervalo </a:t>
            </a:r>
            <a:r>
              <a:rPr lang="es-ES_tradnl" dirty="0"/>
              <a:t>medio”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b="1" dirty="0"/>
              <a:t>Aprovecha</a:t>
            </a:r>
            <a:r>
              <a:rPr lang="es-ES_tradnl" dirty="0"/>
              <a:t> </a:t>
            </a:r>
            <a:r>
              <a:rPr lang="es-ES_tradnl" dirty="0" smtClean="0"/>
              <a:t>la </a:t>
            </a:r>
            <a:r>
              <a:rPr lang="es-ES_tradnl" b="1" dirty="0"/>
              <a:t>estructura</a:t>
            </a:r>
            <a:r>
              <a:rPr lang="es-ES_tradnl" dirty="0"/>
              <a:t> </a:t>
            </a:r>
            <a:r>
              <a:rPr lang="es-ES_tradnl" b="1" dirty="0" smtClean="0"/>
              <a:t>ordenada</a:t>
            </a:r>
            <a:r>
              <a:rPr lang="es-ES_tradnl" dirty="0" smtClean="0"/>
              <a:t> </a:t>
            </a:r>
            <a:r>
              <a:rPr lang="es-ES_tradnl" dirty="0"/>
              <a:t>para evitar buscar en lugares donde no se encuentra el elemento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dirty="0"/>
              <a:t>Realiza solamente log</a:t>
            </a:r>
            <a:r>
              <a:rPr lang="es-ES_tradnl" baseline="-25000" dirty="0"/>
              <a:t>2</a:t>
            </a:r>
            <a:r>
              <a:rPr lang="es-ES_tradnl" dirty="0"/>
              <a:t>(n) comparaciones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dirty="0"/>
              <a:t>Es </a:t>
            </a:r>
            <a:r>
              <a:rPr lang="es-ES_tradnl" b="1" dirty="0"/>
              <a:t>fácil</a:t>
            </a:r>
            <a:r>
              <a:rPr lang="es-ES_tradnl" dirty="0"/>
              <a:t> de programar con </a:t>
            </a:r>
            <a:r>
              <a:rPr lang="es-ES_tradnl" b="1" dirty="0"/>
              <a:t>recursión</a:t>
            </a:r>
            <a:r>
              <a:rPr lang="es-ES_tradnl" dirty="0"/>
              <a:t> </a:t>
            </a:r>
            <a:r>
              <a:rPr lang="es-ES_tradnl" dirty="0" smtClean="0"/>
              <a:t>                 (usando </a:t>
            </a:r>
            <a:r>
              <a:rPr lang="es-ES_tradnl" dirty="0"/>
              <a:t>2 </a:t>
            </a:r>
            <a:r>
              <a:rPr lang="es-ES_tradnl" dirty="0" smtClean="0"/>
              <a:t>métodos)</a:t>
            </a:r>
            <a:endParaRPr lang="es-ES_tradnl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s-ES_tradnl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_tradnl" u="sng" dirty="0"/>
              <a:t>Razonamiento: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sz="2400" dirty="0"/>
              <a:t>Comienza por comparar el elemento en el centro del arreglo con el valor buscado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sz="2400" dirty="0"/>
              <a:t>Si el valor buscado es menor, la búsqueda continúa en la primer mitad del arreglo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sz="2400" dirty="0"/>
              <a:t>Si el valor buscado es mayor, la búsqueda continúa en la segunda mitad del </a:t>
            </a:r>
            <a:r>
              <a:rPr lang="es-ES_tradnl" sz="2400" dirty="0" smtClean="0"/>
              <a:t>arreglo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69353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</a:t>
            </a:r>
            <a:b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 Binaria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38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2786" y="1075811"/>
            <a:ext cx="1045127" cy="782160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212298" y="4059513"/>
            <a:ext cx="1931670" cy="765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es-ES_tradnl" sz="2000" smtClean="0"/>
              <a:t>Búsqueda: 76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es-ES_tradnl" sz="2000" smtClean="0"/>
              <a:t>N: 15</a:t>
            </a:r>
            <a:endParaRPr lang="es-ES_tradnl" sz="2000" dirty="0" smtClean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/>
          <a:srcRect l="13330" t="17746" r="13359" b="17158"/>
          <a:stretch/>
        </p:blipFill>
        <p:spPr>
          <a:xfrm>
            <a:off x="1272298" y="2308871"/>
            <a:ext cx="5940000" cy="3960000"/>
          </a:xfrm>
          <a:prstGeom prst="rect">
            <a:avLst/>
          </a:prstGeom>
        </p:spPr>
      </p:pic>
      <p:sp>
        <p:nvSpPr>
          <p:cNvPr id="9" name="Marcador de contenido 2"/>
          <p:cNvSpPr txBox="1">
            <a:spLocks/>
          </p:cNvSpPr>
          <p:nvPr/>
        </p:nvSpPr>
        <p:spPr>
          <a:xfrm>
            <a:off x="3655381" y="1943746"/>
            <a:ext cx="1095208" cy="444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1600" dirty="0" smtClean="0"/>
              <a:t>Mitad=7</a:t>
            </a:r>
          </a:p>
        </p:txBody>
      </p:sp>
      <p:sp>
        <p:nvSpPr>
          <p:cNvPr id="10" name="Marcador de contenido 2"/>
          <p:cNvSpPr txBox="1">
            <a:spLocks/>
          </p:cNvSpPr>
          <p:nvPr/>
        </p:nvSpPr>
        <p:spPr>
          <a:xfrm>
            <a:off x="1373774" y="2305439"/>
            <a:ext cx="295337" cy="308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1200" dirty="0" smtClean="0"/>
              <a:t>0</a:t>
            </a:r>
          </a:p>
        </p:txBody>
      </p:sp>
      <p:sp>
        <p:nvSpPr>
          <p:cNvPr id="11" name="Marcador de contenido 2"/>
          <p:cNvSpPr txBox="1">
            <a:spLocks/>
          </p:cNvSpPr>
          <p:nvPr/>
        </p:nvSpPr>
        <p:spPr>
          <a:xfrm>
            <a:off x="6736860" y="2325759"/>
            <a:ext cx="475438" cy="287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1200" dirty="0" smtClean="0"/>
              <a:t>14</a:t>
            </a:r>
          </a:p>
        </p:txBody>
      </p:sp>
      <p:sp>
        <p:nvSpPr>
          <p:cNvPr id="12" name="Marcador de contenido 2"/>
          <p:cNvSpPr txBox="1">
            <a:spLocks/>
          </p:cNvSpPr>
          <p:nvPr/>
        </p:nvSpPr>
        <p:spPr>
          <a:xfrm>
            <a:off x="5195901" y="3036959"/>
            <a:ext cx="1095208" cy="444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1600" dirty="0" smtClean="0"/>
              <a:t>Mitad=11</a:t>
            </a:r>
          </a:p>
        </p:txBody>
      </p:sp>
      <p:sp>
        <p:nvSpPr>
          <p:cNvPr id="13" name="Marcador de contenido 2"/>
          <p:cNvSpPr txBox="1">
            <a:spLocks/>
          </p:cNvSpPr>
          <p:nvPr/>
        </p:nvSpPr>
        <p:spPr>
          <a:xfrm>
            <a:off x="4444863" y="4106308"/>
            <a:ext cx="1095208" cy="444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1600" dirty="0" smtClean="0"/>
              <a:t>Mitad=9</a:t>
            </a:r>
          </a:p>
        </p:txBody>
      </p:sp>
      <p:sp>
        <p:nvSpPr>
          <p:cNvPr id="14" name="Marcador de contenido 2"/>
          <p:cNvSpPr txBox="1">
            <a:spLocks/>
          </p:cNvSpPr>
          <p:nvPr/>
        </p:nvSpPr>
        <p:spPr>
          <a:xfrm>
            <a:off x="4841103" y="5107298"/>
            <a:ext cx="1095208" cy="444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1600" dirty="0" smtClean="0"/>
              <a:t>Mitad=10</a:t>
            </a:r>
          </a:p>
        </p:txBody>
      </p:sp>
    </p:spTree>
    <p:extLst>
      <p:ext uri="{BB962C8B-B14F-4D97-AF65-F5344CB8AC3E}">
        <p14:creationId xmlns:p14="http://schemas.microsoft.com/office/powerpoint/2010/main" val="167646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/>
              <a:t>Algoritmos Básicos </a:t>
            </a:r>
            <a:r>
              <a:rPr lang="es-ES_tradnl" dirty="0" smtClean="0"/>
              <a:t>(Conceptos)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73335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Búsqueda</a:t>
            </a:r>
            <a:r>
              <a:rPr lang="es-ES_tradnl" dirty="0" smtClean="0">
                <a:solidFill>
                  <a:prstClr val="black"/>
                </a:solidFill>
              </a:rPr>
              <a:t/>
            </a:r>
            <a:br>
              <a:rPr lang="es-ES_tradnl" dirty="0" smtClean="0">
                <a:solidFill>
                  <a:prstClr val="black"/>
                </a:solidFill>
              </a:rPr>
            </a:br>
            <a:r>
              <a:rPr lang="es-ES_tradnl" sz="2800" i="1" dirty="0" smtClean="0">
                <a:solidFill>
                  <a:prstClr val="black"/>
                </a:solidFill>
              </a:rPr>
              <a:t> Búsqueda de Clientes y Facturación</a:t>
            </a:r>
            <a:endParaRPr lang="es-ES_tradnl" sz="31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39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411" y="1217235"/>
            <a:ext cx="1305658" cy="85800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676" y="5437556"/>
            <a:ext cx="1045127" cy="78216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0" y="2075239"/>
            <a:ext cx="7683228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 err="1">
                <a:solidFill>
                  <a:srgbClr val="000080"/>
                </a:solidFill>
              </a:rPr>
              <a:t>SubAlgoritmo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posicion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 err="1">
                <a:solidFill>
                  <a:srgbClr val="000000"/>
                </a:solidFill>
              </a:rPr>
              <a:t>buscarRecursivo</a:t>
            </a:r>
            <a:r>
              <a:rPr lang="es-ES_tradnl" sz="1600" b="1" dirty="0">
                <a:solidFill>
                  <a:srgbClr val="000000"/>
                </a:solidFill>
              </a:rPr>
              <a:t>(</a:t>
            </a:r>
            <a:r>
              <a:rPr lang="es-ES_tradnl" sz="1600" dirty="0" err="1">
                <a:solidFill>
                  <a:srgbClr val="000000"/>
                </a:solidFill>
              </a:rPr>
              <a:t>valorBuscado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a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izq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der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posicion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Entero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izq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&lt;=</a:t>
            </a:r>
            <a:r>
              <a:rPr lang="es-ES_tradnl" sz="1600" dirty="0">
                <a:solidFill>
                  <a:srgbClr val="000000"/>
                </a:solidFill>
              </a:rPr>
              <a:t> der </a:t>
            </a:r>
            <a:r>
              <a:rPr lang="es-ES_tradnl" sz="1600" b="1" dirty="0">
                <a:solidFill>
                  <a:srgbClr val="000080"/>
                </a:solidFill>
              </a:rPr>
              <a:t>Entonces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medio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Entero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 smtClean="0">
                <a:solidFill>
                  <a:srgbClr val="000000"/>
                </a:solidFill>
              </a:rPr>
              <a:t>medio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80"/>
                </a:solidFill>
              </a:rPr>
              <a:t>Trunc</a:t>
            </a:r>
            <a:r>
              <a:rPr lang="es-ES_tradnl" sz="1600" b="1" dirty="0">
                <a:solidFill>
                  <a:srgbClr val="000000"/>
                </a:solidFill>
              </a:rPr>
              <a:t>((</a:t>
            </a:r>
            <a:r>
              <a:rPr lang="es-ES_tradnl" sz="1600" dirty="0" err="1">
                <a:solidFill>
                  <a:srgbClr val="000000"/>
                </a:solidFill>
              </a:rPr>
              <a:t>izq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der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/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2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valorBuscado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a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medio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</a:rPr>
              <a:t>Entonces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medio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Sino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1600" b="1" dirty="0" smtClean="0">
                <a:solidFill>
                  <a:srgbClr val="000080"/>
                </a:solidFill>
              </a:rPr>
              <a:t>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valorBuscado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&lt;</a:t>
            </a:r>
            <a:r>
              <a:rPr lang="es-ES_tradnl" sz="1600" dirty="0">
                <a:solidFill>
                  <a:srgbClr val="000000"/>
                </a:solidFill>
              </a:rPr>
              <a:t> a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medio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Entonces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buscarRecursivo</a:t>
            </a:r>
            <a:r>
              <a:rPr lang="es-ES_tradnl" sz="1600" b="1" dirty="0">
                <a:solidFill>
                  <a:srgbClr val="000000"/>
                </a:solidFill>
              </a:rPr>
              <a:t>(</a:t>
            </a:r>
            <a:r>
              <a:rPr lang="es-ES_tradnl" sz="1600" dirty="0" err="1">
                <a:solidFill>
                  <a:srgbClr val="000000"/>
                </a:solidFill>
              </a:rPr>
              <a:t>valorBuscado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a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izq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medio </a:t>
            </a:r>
            <a:r>
              <a:rPr lang="es-ES_tradnl" sz="1600" b="1" dirty="0">
                <a:solidFill>
                  <a:srgbClr val="000000"/>
                </a:solidFill>
              </a:rPr>
              <a:t>-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600" b="1" dirty="0" smtClean="0">
                <a:solidFill>
                  <a:srgbClr val="000080"/>
                </a:solidFill>
              </a:rPr>
              <a:t>Sino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4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buscarRecursivo</a:t>
            </a:r>
            <a:r>
              <a:rPr lang="es-ES_tradnl" sz="1600" b="1" dirty="0">
                <a:solidFill>
                  <a:srgbClr val="000000"/>
                </a:solidFill>
              </a:rPr>
              <a:t>(</a:t>
            </a:r>
            <a:r>
              <a:rPr lang="es-ES_tradnl" sz="1600" dirty="0" err="1">
                <a:solidFill>
                  <a:srgbClr val="000000"/>
                </a:solidFill>
              </a:rPr>
              <a:t>valorBuscado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a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medio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der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6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6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Sino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-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16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1600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0328" y="3352401"/>
            <a:ext cx="1183821" cy="648620"/>
          </a:xfrm>
          <a:prstGeom prst="rect">
            <a:avLst/>
          </a:prstGeom>
        </p:spPr>
      </p:pic>
      <p:sp>
        <p:nvSpPr>
          <p:cNvPr id="14" name="CuadroTexto 13"/>
          <p:cNvSpPr txBox="1"/>
          <p:nvPr/>
        </p:nvSpPr>
        <p:spPr>
          <a:xfrm>
            <a:off x="4610563" y="2773154"/>
            <a:ext cx="26775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Determino el centro del arreglo entre “</a:t>
            </a:r>
            <a:r>
              <a:rPr lang="es-ES_tradnl" sz="1600" dirty="0" err="1" smtClean="0"/>
              <a:t>izq</a:t>
            </a:r>
            <a:r>
              <a:rPr lang="es-ES_tradnl" sz="1600" dirty="0" smtClean="0"/>
              <a:t>” y “der” y miro si el valor en el medio coincide con lo que busco</a:t>
            </a:r>
            <a:endParaRPr lang="es-ES_tradnl" sz="1600" dirty="0"/>
          </a:p>
        </p:txBody>
      </p:sp>
      <p:sp>
        <p:nvSpPr>
          <p:cNvPr id="15" name="Abrir llave 14"/>
          <p:cNvSpPr/>
          <p:nvPr/>
        </p:nvSpPr>
        <p:spPr>
          <a:xfrm rot="10800000">
            <a:off x="4204163" y="2919323"/>
            <a:ext cx="406400" cy="784880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CuadroTexto 15"/>
          <p:cNvSpPr txBox="1"/>
          <p:nvPr/>
        </p:nvSpPr>
        <p:spPr>
          <a:xfrm>
            <a:off x="7278010" y="4160597"/>
            <a:ext cx="17682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200" dirty="0" smtClean="0"/>
              <a:t>Si el valor buscado es menor, buscar en la mitad a la izquierda</a:t>
            </a:r>
          </a:p>
          <a:p>
            <a:pPr algn="just"/>
            <a:r>
              <a:rPr lang="es-ES_tradnl" sz="1200" dirty="0" smtClean="0"/>
              <a:t>En caso contrario buscar en la mitad a la derecha</a:t>
            </a:r>
            <a:endParaRPr lang="es-ES_tradnl" sz="1200" dirty="0"/>
          </a:p>
        </p:txBody>
      </p:sp>
      <p:sp>
        <p:nvSpPr>
          <p:cNvPr id="17" name="Abrir llave 16"/>
          <p:cNvSpPr/>
          <p:nvPr/>
        </p:nvSpPr>
        <p:spPr>
          <a:xfrm rot="10800000">
            <a:off x="6871610" y="4288622"/>
            <a:ext cx="406400" cy="784880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CuadroTexto 17"/>
          <p:cNvSpPr txBox="1"/>
          <p:nvPr/>
        </p:nvSpPr>
        <p:spPr>
          <a:xfrm>
            <a:off x="5949352" y="2067733"/>
            <a:ext cx="2994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400" dirty="0" smtClean="0"/>
              <a:t>Busco entre ”</a:t>
            </a:r>
            <a:r>
              <a:rPr lang="es-ES_tradnl" sz="1400" dirty="0" err="1" smtClean="0"/>
              <a:t>izq</a:t>
            </a:r>
            <a:r>
              <a:rPr lang="es-ES_tradnl" sz="1400" dirty="0" smtClean="0"/>
              <a:t>” y “der”, cortando cuando los índices se cruzan</a:t>
            </a:r>
            <a:endParaRPr lang="es-ES_tradnl" sz="1400" dirty="0"/>
          </a:p>
        </p:txBody>
      </p:sp>
      <p:sp>
        <p:nvSpPr>
          <p:cNvPr id="20" name="Abrir llave 19"/>
          <p:cNvSpPr/>
          <p:nvPr/>
        </p:nvSpPr>
        <p:spPr>
          <a:xfrm rot="10800000">
            <a:off x="5565056" y="1989172"/>
            <a:ext cx="406400" cy="784880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5912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Búsqueda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Búsqueda de Clientes y Facturación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1253760"/>
          </a:xfrm>
        </p:spPr>
        <p:txBody>
          <a:bodyPr/>
          <a:lstStyle/>
          <a:p>
            <a:pPr marL="0" lvl="0" indent="0" algn="ctr">
              <a:buNone/>
            </a:pPr>
            <a:r>
              <a:rPr lang="es-ES_tradnl"/>
              <a:t>Creamos un método que tiene la responsabilidad de hacer el primer llamado recursivo con los parámetros correctos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40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411" y="1217235"/>
            <a:ext cx="1305658" cy="85800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676" y="5437556"/>
            <a:ext cx="1045127" cy="78216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14300" y="3769468"/>
            <a:ext cx="887076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err="1">
                <a:solidFill>
                  <a:srgbClr val="000080"/>
                </a:solidFill>
              </a:rPr>
              <a:t>SubAlgoritmo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800" b="1" dirty="0" smtClean="0">
                <a:solidFill>
                  <a:srgbClr val="000000"/>
                </a:solidFill>
              </a:rPr>
              <a:t>=</a:t>
            </a:r>
            <a:r>
              <a:rPr lang="es-ES_tradnl" sz="2800" dirty="0" err="1" smtClean="0">
                <a:solidFill>
                  <a:srgbClr val="000000"/>
                </a:solidFill>
              </a:rPr>
              <a:t>buscarBinario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err="1"/>
              <a:t>valorBuscado</a:t>
            </a:r>
            <a:r>
              <a:rPr lang="es-ES_tradnl" sz="2800" b="1" dirty="0" smtClean="0">
                <a:solidFill>
                  <a:srgbClr val="000000"/>
                </a:solidFill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posicion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izq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der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</a:rPr>
              <a:t>buscarRecursivo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err="1"/>
              <a:t>valorBuscado</a:t>
            </a:r>
            <a:r>
              <a:rPr lang="es-ES_tradnl" sz="2800" b="1" dirty="0" smtClean="0">
                <a:solidFill>
                  <a:srgbClr val="000000"/>
                </a:solidFill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lim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-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</a:rPr>
              <a:t>1</a:t>
            </a:r>
            <a:r>
              <a:rPr lang="es-ES_tradnl" sz="2800" b="1" dirty="0" smtClean="0">
                <a:solidFill>
                  <a:srgbClr val="000000"/>
                </a:solidFill>
              </a:rPr>
              <a:t>)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8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197" y="5756077"/>
            <a:ext cx="1183821" cy="648620"/>
          </a:xfrm>
          <a:prstGeom prst="rect">
            <a:avLst/>
          </a:prstGeom>
        </p:spPr>
      </p:pic>
      <p:sp>
        <p:nvSpPr>
          <p:cNvPr id="11" name="Rectángulo redondeado 10"/>
          <p:cNvSpPr/>
          <p:nvPr/>
        </p:nvSpPr>
        <p:spPr>
          <a:xfrm>
            <a:off x="7086567" y="4571370"/>
            <a:ext cx="1428783" cy="536619"/>
          </a:xfrm>
          <a:prstGeom prst="roundRect">
            <a:avLst/>
          </a:prstGeom>
          <a:solidFill>
            <a:srgbClr val="1DC1DC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3505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Búsqueda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Búsqueda de Clientes y Facturación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411" y="1217235"/>
            <a:ext cx="1305658" cy="85800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676" y="5437556"/>
            <a:ext cx="1045127" cy="78216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197" y="5756077"/>
            <a:ext cx="1183821" cy="64862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1397000" y="2066513"/>
            <a:ext cx="697484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burbuja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clientes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facturacion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cantidad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2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cantidad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j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cantidad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i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comparar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clientes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2400" dirty="0" smtClean="0">
                <a:solidFill>
                  <a:srgbClr val="000000"/>
                </a:solidFill>
              </a:rPr>
              <a:t>intercambiar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</a:rPr>
              <a:t>clientes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2400" dirty="0" smtClean="0">
                <a:solidFill>
                  <a:srgbClr val="000000"/>
                </a:solidFill>
              </a:rPr>
              <a:t>intercambiar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facturacion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10" name="Esquina doblada 9"/>
          <p:cNvSpPr/>
          <p:nvPr/>
        </p:nvSpPr>
        <p:spPr>
          <a:xfrm>
            <a:off x="4206240" y="5129208"/>
            <a:ext cx="3280410" cy="1085254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>
                <a:solidFill>
                  <a:schemeClr val="tx1"/>
                </a:solidFill>
              </a:rPr>
              <a:t>Se compara el arreglo de clientes, y se intercambia tanto clientes como facturación</a:t>
            </a:r>
            <a:endParaRPr lang="es-ES_trad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74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Búsqueda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Búsqueda de Clientes y Facturación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42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411" y="1217235"/>
            <a:ext cx="1305658" cy="85800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676" y="5437556"/>
            <a:ext cx="1045127" cy="78216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197" y="5756077"/>
            <a:ext cx="1183821" cy="648620"/>
          </a:xfrm>
          <a:prstGeom prst="rect">
            <a:avLst/>
          </a:prstGeom>
        </p:spPr>
      </p:pic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075239"/>
            <a:ext cx="7886700" cy="972761"/>
          </a:xfr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dirty="0" smtClean="0"/>
              <a:t>En el algoritmo principal podemos agregar la búsqueda binaria de esta forma:</a:t>
            </a:r>
          </a:p>
        </p:txBody>
      </p:sp>
      <p:sp>
        <p:nvSpPr>
          <p:cNvPr id="12" name="Esquina doblada 11"/>
          <p:cNvSpPr/>
          <p:nvPr/>
        </p:nvSpPr>
        <p:spPr>
          <a:xfrm>
            <a:off x="3134693" y="5293690"/>
            <a:ext cx="3013307" cy="1085254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>
                <a:solidFill>
                  <a:schemeClr val="tx1"/>
                </a:solidFill>
              </a:rPr>
              <a:t>El ordenamiento burbuja tiene que ser </a:t>
            </a:r>
            <a:r>
              <a:rPr lang="es-ES_tradnl" smtClean="0">
                <a:solidFill>
                  <a:schemeClr val="tx1"/>
                </a:solidFill>
              </a:rPr>
              <a:t>por facturación?</a:t>
            </a:r>
            <a:endParaRPr lang="es-ES_tradnl" dirty="0">
              <a:solidFill>
                <a:schemeClr val="tx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1287507" y="3183970"/>
            <a:ext cx="692856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Escribir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</a:t>
            </a:r>
            <a:r>
              <a:rPr lang="es-ES_tradnl" sz="2400" dirty="0" err="1">
                <a:solidFill>
                  <a:srgbClr val="FF0000"/>
                </a:solidFill>
              </a:rPr>
              <a:t>Busqueda</a:t>
            </a:r>
            <a:r>
              <a:rPr lang="es-ES_tradnl" sz="2400" dirty="0">
                <a:solidFill>
                  <a:srgbClr val="FF0000"/>
                </a:solidFill>
              </a:rPr>
              <a:t> mejorada con ordenamiento"</a:t>
            </a:r>
            <a:r>
              <a:rPr lang="es-ES_tradnl" sz="2400" dirty="0">
                <a:solidFill>
                  <a:srgbClr val="000000"/>
                </a:solidFill>
              </a:rPr>
              <a:t> burbuja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clientes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facturacion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cantidad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</a:rPr>
              <a:t>clientes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facturacion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cantidad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buscarBinario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/>
              <a:t>buscado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clientes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cantidad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 err="1" smtClean="0">
                <a:solidFill>
                  <a:srgbClr val="000000"/>
                </a:solidFill>
              </a:rPr>
              <a:t>imprimirCliente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clientes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facturacion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62269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de Búsqueda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Búsqueda de Clientes y Facturación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43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411" y="1217235"/>
            <a:ext cx="1305658" cy="85800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676" y="5437556"/>
            <a:ext cx="1045127" cy="78216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197" y="5756077"/>
            <a:ext cx="1183821" cy="64862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821641" y="1927998"/>
            <a:ext cx="6143800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>
                <a:solidFill>
                  <a:srgbClr val="000080"/>
                </a:solidFill>
              </a:rPr>
              <a:t>Algoritmo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</a:rPr>
              <a:t>Busqueda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clientes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Texto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facturacion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Real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cantidad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posicion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Entero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smtClean="0">
                <a:solidFill>
                  <a:srgbClr val="000000"/>
                </a:solidFill>
              </a:rPr>
              <a:t>cantidad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</a:rPr>
              <a:t>10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 err="1">
                <a:solidFill>
                  <a:srgbClr val="000080"/>
                </a:solidFill>
              </a:rPr>
              <a:t>Dimension</a:t>
            </a:r>
            <a:r>
              <a:rPr lang="es-ES_tradnl" sz="1600" dirty="0">
                <a:solidFill>
                  <a:srgbClr val="000000"/>
                </a:solidFill>
              </a:rPr>
              <a:t> clientes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cantidad</a:t>
            </a:r>
            <a:r>
              <a:rPr lang="es-ES_tradnl" sz="1600" b="1" dirty="0">
                <a:solidFill>
                  <a:srgbClr val="000000"/>
                </a:solidFill>
              </a:rPr>
              <a:t>],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facturacion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cantidad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i="1" dirty="0" smtClean="0">
                <a:solidFill>
                  <a:srgbClr val="969696"/>
                </a:solidFill>
              </a:rPr>
              <a:t>//</a:t>
            </a:r>
            <a:r>
              <a:rPr lang="es-ES_tradnl" sz="1600" i="1" dirty="0" err="1">
                <a:solidFill>
                  <a:srgbClr val="969696"/>
                </a:solidFill>
              </a:rPr>
              <a:t>Busqueda</a:t>
            </a:r>
            <a:r>
              <a:rPr lang="es-ES_tradnl" sz="1600" i="1" dirty="0">
                <a:solidFill>
                  <a:srgbClr val="969696"/>
                </a:solidFill>
              </a:rPr>
              <a:t> tradicional </a:t>
            </a:r>
            <a:endParaRPr lang="es-ES_tradnl" sz="1600" i="1" dirty="0" smtClean="0">
              <a:solidFill>
                <a:srgbClr val="969696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</a:t>
            </a:r>
            <a:r>
              <a:rPr lang="es-ES_tradnl" sz="1600" dirty="0" err="1">
                <a:solidFill>
                  <a:srgbClr val="FF0000"/>
                </a:solidFill>
              </a:rPr>
              <a:t>Busqueda</a:t>
            </a:r>
            <a:r>
              <a:rPr lang="es-ES_tradnl" sz="1600" dirty="0">
                <a:solidFill>
                  <a:srgbClr val="FF0000"/>
                </a:solidFill>
              </a:rPr>
              <a:t> tradicional"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err="1" smtClean="0">
                <a:solidFill>
                  <a:srgbClr val="000000"/>
                </a:solidFill>
              </a:rPr>
              <a:t>cargarClientes</a:t>
            </a:r>
            <a:r>
              <a:rPr lang="es-ES_tradnl" sz="1600" b="1" dirty="0" smtClean="0">
                <a:solidFill>
                  <a:srgbClr val="000000"/>
                </a:solidFill>
              </a:rPr>
              <a:t>(</a:t>
            </a:r>
            <a:r>
              <a:rPr lang="es-ES_tradnl" sz="1600" dirty="0" smtClean="0">
                <a:solidFill>
                  <a:srgbClr val="000000"/>
                </a:solidFill>
              </a:rPr>
              <a:t>clientes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facturacion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cantidad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1600" b="1" dirty="0" smtClean="0">
                <a:solidFill>
                  <a:srgbClr val="000000"/>
                </a:solidFill>
              </a:rPr>
              <a:t>(</a:t>
            </a:r>
            <a:r>
              <a:rPr lang="es-ES_tradnl" sz="1600" dirty="0" smtClean="0">
                <a:solidFill>
                  <a:srgbClr val="000000"/>
                </a:solidFill>
              </a:rPr>
              <a:t>clientes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facturacion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cantidad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buscarTradicional</a:t>
            </a:r>
            <a:r>
              <a:rPr lang="es-ES_tradnl" sz="1600" b="1" dirty="0">
                <a:solidFill>
                  <a:srgbClr val="000000"/>
                </a:solidFill>
              </a:rPr>
              <a:t>(</a:t>
            </a:r>
            <a:r>
              <a:rPr lang="es-ES_tradnl" sz="1600" dirty="0">
                <a:solidFill>
                  <a:srgbClr val="FF0000"/>
                </a:solidFill>
              </a:rPr>
              <a:t>"Ale"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clientes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cantidad</a:t>
            </a:r>
            <a:r>
              <a:rPr lang="es-ES_tradnl" sz="1600" b="1" dirty="0" smtClean="0">
                <a:solidFill>
                  <a:srgbClr val="000000"/>
                </a:solidFill>
              </a:rPr>
              <a:t>)</a:t>
            </a:r>
          </a:p>
          <a:p>
            <a:pPr lvl="1"/>
            <a:r>
              <a:rPr lang="es-ES_tradnl" sz="1600" dirty="0" err="1" smtClean="0">
                <a:solidFill>
                  <a:srgbClr val="000000"/>
                </a:solidFill>
              </a:rPr>
              <a:t>imprimirCliente</a:t>
            </a:r>
            <a:r>
              <a:rPr lang="es-ES_tradnl" sz="1600" b="1" dirty="0" smtClean="0">
                <a:solidFill>
                  <a:srgbClr val="000000"/>
                </a:solidFill>
              </a:rPr>
              <a:t>(</a:t>
            </a:r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clientes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facturacion</a:t>
            </a:r>
            <a:r>
              <a:rPr lang="es-ES_tradnl" sz="1600" b="1" dirty="0" smtClean="0">
                <a:solidFill>
                  <a:srgbClr val="000000"/>
                </a:solidFill>
              </a:rPr>
              <a:t>)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i="1" dirty="0" smtClean="0">
                <a:solidFill>
                  <a:srgbClr val="969696"/>
                </a:solidFill>
              </a:rPr>
              <a:t>//</a:t>
            </a:r>
            <a:r>
              <a:rPr lang="es-ES_tradnl" sz="1600" i="1" dirty="0" err="1">
                <a:solidFill>
                  <a:srgbClr val="969696"/>
                </a:solidFill>
              </a:rPr>
              <a:t>Busqueda</a:t>
            </a:r>
            <a:r>
              <a:rPr lang="es-ES_tradnl" sz="1600" i="1" dirty="0">
                <a:solidFill>
                  <a:srgbClr val="969696"/>
                </a:solidFill>
              </a:rPr>
              <a:t> binaria </a:t>
            </a:r>
            <a:endParaRPr lang="es-ES_tradnl" sz="1600" i="1" dirty="0" smtClean="0">
              <a:solidFill>
                <a:srgbClr val="969696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</a:t>
            </a:r>
            <a:r>
              <a:rPr lang="es-ES_tradnl" sz="1600" dirty="0" err="1">
                <a:solidFill>
                  <a:srgbClr val="FF0000"/>
                </a:solidFill>
              </a:rPr>
              <a:t>Busqueda</a:t>
            </a:r>
            <a:r>
              <a:rPr lang="es-ES_tradnl" sz="1600" dirty="0">
                <a:solidFill>
                  <a:srgbClr val="FF0000"/>
                </a:solidFill>
              </a:rPr>
              <a:t> mejorada con </a:t>
            </a:r>
            <a:r>
              <a:rPr lang="es-ES_tradnl" sz="1600" dirty="0" smtClean="0">
                <a:solidFill>
                  <a:srgbClr val="FF0000"/>
                </a:solidFill>
              </a:rPr>
              <a:t>ordenamiento”</a:t>
            </a:r>
          </a:p>
          <a:p>
            <a:pPr lvl="1"/>
            <a:r>
              <a:rPr lang="es-ES_tradnl" sz="1600" dirty="0" smtClean="0">
                <a:solidFill>
                  <a:srgbClr val="000000"/>
                </a:solidFill>
              </a:rPr>
              <a:t>burbuja</a:t>
            </a:r>
            <a:r>
              <a:rPr lang="es-ES_tradnl" sz="1600" b="1" dirty="0" smtClean="0">
                <a:solidFill>
                  <a:srgbClr val="000000"/>
                </a:solidFill>
              </a:rPr>
              <a:t>(</a:t>
            </a:r>
            <a:r>
              <a:rPr lang="es-ES_tradnl" sz="1600" dirty="0" smtClean="0">
                <a:solidFill>
                  <a:srgbClr val="000000"/>
                </a:solidFill>
              </a:rPr>
              <a:t>clientes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facturacion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cantidad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1600" b="1" dirty="0" smtClean="0">
                <a:solidFill>
                  <a:srgbClr val="000000"/>
                </a:solidFill>
              </a:rPr>
              <a:t>(</a:t>
            </a:r>
            <a:r>
              <a:rPr lang="es-ES_tradnl" sz="1600" dirty="0" smtClean="0">
                <a:solidFill>
                  <a:srgbClr val="000000"/>
                </a:solidFill>
              </a:rPr>
              <a:t>clientes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facturacion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cantidad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</a:rPr>
              <a:t>buscarBinario</a:t>
            </a:r>
            <a:r>
              <a:rPr lang="es-ES_tradnl" sz="1600" b="1" dirty="0" smtClean="0">
                <a:solidFill>
                  <a:srgbClr val="000000"/>
                </a:solidFill>
              </a:rPr>
              <a:t>(</a:t>
            </a:r>
            <a:r>
              <a:rPr lang="es-ES_tradnl" sz="1600" dirty="0" smtClean="0">
                <a:solidFill>
                  <a:srgbClr val="FF0000"/>
                </a:solidFill>
              </a:rPr>
              <a:t>"</a:t>
            </a:r>
            <a:r>
              <a:rPr lang="es-ES_tradnl" sz="1600" dirty="0">
                <a:solidFill>
                  <a:srgbClr val="FF0000"/>
                </a:solidFill>
              </a:rPr>
              <a:t>Ale"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clientes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cantidad</a:t>
            </a:r>
            <a:r>
              <a:rPr lang="es-ES_tradnl" sz="1600" b="1" dirty="0" smtClean="0">
                <a:solidFill>
                  <a:srgbClr val="000000"/>
                </a:solidFill>
              </a:rPr>
              <a:t>)</a:t>
            </a:r>
          </a:p>
          <a:p>
            <a:pPr lvl="1"/>
            <a:r>
              <a:rPr lang="es-ES_tradnl" sz="1600" dirty="0" err="1" smtClean="0">
                <a:solidFill>
                  <a:srgbClr val="000000"/>
                </a:solidFill>
              </a:rPr>
              <a:t>imprimirCliente</a:t>
            </a:r>
            <a:r>
              <a:rPr lang="es-ES_tradnl" sz="1600" b="1" dirty="0" smtClean="0">
                <a:solidFill>
                  <a:srgbClr val="000000"/>
                </a:solidFill>
              </a:rPr>
              <a:t>(</a:t>
            </a:r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clientes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facturacion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r>
              <a:rPr lang="es-ES_tradnl" sz="1600" b="1" dirty="0" err="1" smtClean="0">
                <a:solidFill>
                  <a:srgbClr val="000080"/>
                </a:solidFill>
              </a:rPr>
              <a:t>FinAlgoritmo</a:t>
            </a:r>
            <a:endParaRPr lang="es-ES_tradnl" sz="1600" dirty="0"/>
          </a:p>
        </p:txBody>
      </p:sp>
    </p:spTree>
    <p:extLst>
      <p:ext uri="{BB962C8B-B14F-4D97-AF65-F5344CB8AC3E}">
        <p14:creationId xmlns:p14="http://schemas.microsoft.com/office/powerpoint/2010/main" val="115843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Mezclado (</a:t>
            </a:r>
            <a:r>
              <a:rPr lang="es-ES_tradnl" sz="2800" i="1" dirty="0" err="1"/>
              <a:t>merge-sort</a:t>
            </a:r>
            <a:r>
              <a:rPr lang="es-ES_tradnl" sz="2800" i="1" dirty="0"/>
              <a:t>)</a:t>
            </a:r>
            <a:endParaRPr lang="es-ES_tradnl" sz="36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44</a:t>
            </a:fld>
            <a:endParaRPr lang="es-ES_tradnl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205740" y="2160000"/>
            <a:ext cx="717804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s-ES_tradnl" smtClean="0"/>
              <a:t>Basado en la técnica de </a:t>
            </a:r>
            <a:r>
              <a:rPr lang="es-ES_tradnl" b="1" smtClean="0"/>
              <a:t>divide y conquista</a:t>
            </a:r>
          </a:p>
          <a:p>
            <a:pPr lvl="1"/>
            <a:r>
              <a:rPr lang="es-ES_tradnl" smtClean="0"/>
              <a:t>Generalmente programado con </a:t>
            </a:r>
            <a:r>
              <a:rPr lang="es-ES_tradnl" b="1" smtClean="0"/>
              <a:t>algoritmos recursivos </a:t>
            </a:r>
            <a:r>
              <a:rPr lang="es-ES_tradnl" smtClean="0"/>
              <a:t>por simplicidad</a:t>
            </a:r>
          </a:p>
          <a:p>
            <a:pPr lvl="1"/>
            <a:r>
              <a:rPr lang="es-ES_tradnl" b="1" smtClean="0"/>
              <a:t>Divide</a:t>
            </a:r>
            <a:r>
              <a:rPr lang="es-ES_tradnl" smtClean="0"/>
              <a:t> la recursivamente estructura en </a:t>
            </a:r>
            <a:r>
              <a:rPr lang="es-ES_tradnl" b="1" smtClean="0"/>
              <a:t>mitades iguales </a:t>
            </a:r>
            <a:r>
              <a:rPr lang="es-ES_tradnl" smtClean="0"/>
              <a:t>hasta tener estructuras de 1 elemento (ordenadas) y </a:t>
            </a:r>
            <a:r>
              <a:rPr lang="es-ES_tradnl" b="1" smtClean="0"/>
              <a:t>luego combina </a:t>
            </a:r>
            <a:r>
              <a:rPr lang="es-ES_tradnl" smtClean="0"/>
              <a:t>las partes ya ordenadas</a:t>
            </a:r>
          </a:p>
          <a:p>
            <a:pPr lvl="1"/>
            <a:r>
              <a:rPr lang="es-ES_tradnl" smtClean="0"/>
              <a:t>El </a:t>
            </a:r>
            <a:r>
              <a:rPr lang="es-ES_tradnl" b="1" smtClean="0"/>
              <a:t>mezclado</a:t>
            </a:r>
            <a:r>
              <a:rPr lang="es-ES_tradnl" smtClean="0"/>
              <a:t> de estructuras ordenadas es </a:t>
            </a:r>
            <a:r>
              <a:rPr lang="es-ES_tradnl" b="1" smtClean="0"/>
              <a:t>menos costoso </a:t>
            </a:r>
            <a:r>
              <a:rPr lang="es-ES_tradnl" smtClean="0"/>
              <a:t>que a partir de estructuras desordenadas</a:t>
            </a:r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70" y="2553494"/>
            <a:ext cx="2457729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50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Mezclado </a:t>
            </a:r>
            <a:r>
              <a:rPr lang="es-ES_tradnl" sz="2800" i="1" dirty="0" smtClean="0"/>
              <a:t>(video)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45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108" y="2010411"/>
            <a:ext cx="5801784" cy="4351338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931894" y="6334522"/>
            <a:ext cx="528021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000" dirty="0"/>
              <a:t>https://</a:t>
            </a:r>
            <a:r>
              <a:rPr lang="es-ES_tradnl" sz="1000" dirty="0" err="1"/>
              <a:t>www.youtube.com</a:t>
            </a:r>
            <a:r>
              <a:rPr lang="es-ES_tradnl" sz="1000" dirty="0"/>
              <a:t>/</a:t>
            </a:r>
            <a:r>
              <a:rPr lang="es-ES_tradnl" sz="1000" dirty="0" err="1"/>
              <a:t>watch?v</a:t>
            </a:r>
            <a:r>
              <a:rPr lang="es-ES_tradnl" sz="1000" dirty="0"/>
              <a:t>=XaqR3G_NVoo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0783" y="859866"/>
            <a:ext cx="1049133" cy="123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9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Mezclado (ejemplo)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46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83" y="859866"/>
            <a:ext cx="1049133" cy="1236047"/>
          </a:xfrm>
          <a:prstGeom prst="rect">
            <a:avLst/>
          </a:prstGeom>
        </p:spPr>
      </p:pic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5131" y="2120315"/>
            <a:ext cx="4562035" cy="4392251"/>
          </a:xfrm>
        </p:spPr>
      </p:pic>
      <p:sp>
        <p:nvSpPr>
          <p:cNvPr id="9" name="Abrir llave 8"/>
          <p:cNvSpPr/>
          <p:nvPr/>
        </p:nvSpPr>
        <p:spPr>
          <a:xfrm>
            <a:off x="1845247" y="1885160"/>
            <a:ext cx="406400" cy="2616200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Abrir llave 9"/>
          <p:cNvSpPr/>
          <p:nvPr/>
        </p:nvSpPr>
        <p:spPr>
          <a:xfrm rot="10800000">
            <a:off x="7266867" y="4017292"/>
            <a:ext cx="377893" cy="2432684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CuadroTexto 10"/>
          <p:cNvSpPr txBox="1"/>
          <p:nvPr/>
        </p:nvSpPr>
        <p:spPr>
          <a:xfrm flipH="1">
            <a:off x="808504" y="2753026"/>
            <a:ext cx="1046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/>
              <a:t>División en mitades</a:t>
            </a:r>
            <a:endParaRPr lang="es-ES_tradnl" dirty="0"/>
          </a:p>
        </p:txBody>
      </p:sp>
      <p:sp>
        <p:nvSpPr>
          <p:cNvPr id="12" name="CuadroTexto 11"/>
          <p:cNvSpPr txBox="1"/>
          <p:nvPr/>
        </p:nvSpPr>
        <p:spPr>
          <a:xfrm flipH="1">
            <a:off x="7644760" y="4771969"/>
            <a:ext cx="13387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/>
              <a:t>Mezclado de partes ordenadas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8388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Mezclado (razonamiento)</a:t>
            </a:r>
            <a:endParaRPr lang="es-ES_tradnl" sz="3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s-ES_tradnl" sz="3200" dirty="0"/>
              <a:t>Como se codifica:</a:t>
            </a:r>
          </a:p>
          <a:p>
            <a:pPr lvl="2"/>
            <a:r>
              <a:rPr lang="es-ES_tradnl" sz="2400" dirty="0"/>
              <a:t>Utilizando recursión y usando dos métodos (mezclado y mezclar)</a:t>
            </a:r>
          </a:p>
          <a:p>
            <a:pPr lvl="2"/>
            <a:r>
              <a:rPr lang="es-ES_tradnl" sz="2400" dirty="0"/>
              <a:t>Definir los índices “</a:t>
            </a:r>
            <a:r>
              <a:rPr lang="es-ES_tradnl" sz="2400" dirty="0" err="1"/>
              <a:t>izq</a:t>
            </a:r>
            <a:r>
              <a:rPr lang="es-ES_tradnl" sz="2400" dirty="0"/>
              <a:t>”, “der” y “medio”</a:t>
            </a:r>
          </a:p>
          <a:p>
            <a:pPr lvl="2"/>
            <a:r>
              <a:rPr lang="es-ES_tradnl" sz="2400" dirty="0"/>
              <a:t>Si la parte del arreglo tiene tamaño menor o igual a 1, entonces esta ordenada</a:t>
            </a:r>
          </a:p>
          <a:p>
            <a:pPr lvl="2"/>
            <a:r>
              <a:rPr lang="es-ES_tradnl" sz="2400" dirty="0"/>
              <a:t>Si es mayor, entonces calculo la mitad e invoco recursivamente en las mitades</a:t>
            </a:r>
          </a:p>
          <a:p>
            <a:pPr lvl="2"/>
            <a:r>
              <a:rPr lang="es-ES_tradnl" sz="2400" dirty="0"/>
              <a:t>Luego tengo que mezclar las mitades ordenadas usando una estructura auxiliar (arreglo del tamaño original</a:t>
            </a:r>
            <a:r>
              <a:rPr lang="es-ES_tradnl" sz="2400" dirty="0" smtClean="0"/>
              <a:t>)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47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83" y="859866"/>
            <a:ext cx="1049133" cy="123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78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Mezclado </a:t>
            </a:r>
            <a:r>
              <a:rPr lang="es-ES_tradnl" sz="2800" i="1" dirty="0" smtClean="0"/>
              <a:t>(código)</a:t>
            </a:r>
            <a:endParaRPr lang="es-ES_tradnl" sz="36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48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83" y="859866"/>
            <a:ext cx="1049133" cy="1236047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228600" y="3055619"/>
            <a:ext cx="52451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mezclado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cantidad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izq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der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izq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&lt;</a:t>
            </a:r>
            <a:r>
              <a:rPr lang="es-ES_tradnl" dirty="0">
                <a:solidFill>
                  <a:srgbClr val="000000"/>
                </a:solidFill>
              </a:rPr>
              <a:t> der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medio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dirty="0" smtClean="0">
                <a:solidFill>
                  <a:srgbClr val="000000"/>
                </a:solidFill>
              </a:rPr>
              <a:t>medio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izq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80"/>
                </a:solidFill>
              </a:rPr>
              <a:t>trunc</a:t>
            </a:r>
            <a:r>
              <a:rPr lang="es-ES_tradnl" b="1" dirty="0">
                <a:solidFill>
                  <a:srgbClr val="000000"/>
                </a:solidFill>
              </a:rPr>
              <a:t>((</a:t>
            </a:r>
            <a:r>
              <a:rPr lang="es-ES_tradnl" dirty="0">
                <a:solidFill>
                  <a:srgbClr val="000000"/>
                </a:solidFill>
              </a:rPr>
              <a:t>der 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izq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/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2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dirty="0" smtClean="0">
                <a:solidFill>
                  <a:srgbClr val="000000"/>
                </a:solidFill>
              </a:rPr>
              <a:t>mezclado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cantidad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izq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medio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dirty="0" smtClean="0">
                <a:solidFill>
                  <a:srgbClr val="000000"/>
                </a:solidFill>
              </a:rPr>
              <a:t>mezclado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cantidad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medio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der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dirty="0" smtClean="0">
                <a:solidFill>
                  <a:srgbClr val="000000"/>
                </a:solidFill>
              </a:rPr>
              <a:t>mezclar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arreglo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cantidad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izq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medio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der</a:t>
            </a:r>
            <a:r>
              <a:rPr lang="es-ES_tradnl" b="1" dirty="0" smtClean="0">
                <a:solidFill>
                  <a:srgbClr val="000000"/>
                </a:solidFill>
              </a:rPr>
              <a:t>)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9" name="CuadroTexto 8"/>
          <p:cNvSpPr txBox="1"/>
          <p:nvPr/>
        </p:nvSpPr>
        <p:spPr>
          <a:xfrm>
            <a:off x="6090258" y="2808664"/>
            <a:ext cx="3025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Si “</a:t>
            </a:r>
            <a:r>
              <a:rPr lang="es-ES_tradnl" sz="1600" dirty="0" err="1" smtClean="0"/>
              <a:t>izq</a:t>
            </a:r>
            <a:r>
              <a:rPr lang="es-ES_tradnl" sz="1600" dirty="0" smtClean="0"/>
              <a:t>” es menor a “der” significa que hay mas de un elemento</a:t>
            </a:r>
            <a:endParaRPr lang="es-ES_tradnl" sz="16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5641671" y="3416773"/>
            <a:ext cx="3502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El cálculo del medio es el valor a la izquierda (offset) mas la división por 2 del rango entre “der” y “</a:t>
            </a:r>
            <a:r>
              <a:rPr lang="es-ES_tradnl" sz="1600" dirty="0" err="1" smtClean="0"/>
              <a:t>izq</a:t>
            </a:r>
            <a:r>
              <a:rPr lang="es-ES_tradnl" sz="1600" dirty="0" smtClean="0"/>
              <a:t>”</a:t>
            </a:r>
            <a:endParaRPr lang="es-ES_tradnl" sz="16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5613400" y="5835315"/>
            <a:ext cx="335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Una vez ordenadas las dos mitades, mezclarlas de forma “inteligente”</a:t>
            </a:r>
            <a:endParaRPr lang="es-ES_tradnl" sz="1600" dirty="0"/>
          </a:p>
        </p:txBody>
      </p:sp>
      <p:cxnSp>
        <p:nvCxnSpPr>
          <p:cNvPr id="12" name="Conector recto de flecha 11"/>
          <p:cNvCxnSpPr/>
          <p:nvPr/>
        </p:nvCxnSpPr>
        <p:spPr>
          <a:xfrm flipH="1">
            <a:off x="2851150" y="3274798"/>
            <a:ext cx="3239108" cy="277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 flipH="1">
            <a:off x="4470704" y="3717644"/>
            <a:ext cx="1170967" cy="289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 flipH="1" flipV="1">
            <a:off x="4927600" y="4370881"/>
            <a:ext cx="892784" cy="121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 flipH="1" flipV="1">
            <a:off x="5181600" y="4996411"/>
            <a:ext cx="638782" cy="838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>
            <a:off x="5820383" y="4234058"/>
            <a:ext cx="3263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Llamadas recursivas al método “mezclado” con las mitades </a:t>
            </a:r>
            <a:r>
              <a:rPr lang="es-ES_tradnl" sz="1600" smtClean="0"/>
              <a:t>delimitadas por: </a:t>
            </a:r>
            <a:endParaRPr lang="es-ES_tradnl" sz="1600" dirty="0" smtClean="0"/>
          </a:p>
          <a:p>
            <a:pPr marL="285750" indent="-285750" algn="just">
              <a:buFont typeface="Arial" charset="0"/>
              <a:buChar char="•"/>
            </a:pPr>
            <a:r>
              <a:rPr lang="es-ES_tradnl" sz="1600" dirty="0" smtClean="0"/>
              <a:t>“</a:t>
            </a:r>
            <a:r>
              <a:rPr lang="es-ES_tradnl" sz="1600" dirty="0" err="1" smtClean="0"/>
              <a:t>izq</a:t>
            </a:r>
            <a:r>
              <a:rPr lang="es-ES_tradnl" sz="1600" dirty="0" smtClean="0"/>
              <a:t>” y “medio”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s-ES_tradnl" sz="1600" dirty="0" smtClean="0"/>
              <a:t>“medio + 1” y “der”</a:t>
            </a:r>
            <a:endParaRPr lang="es-ES_tradnl" sz="1600" dirty="0"/>
          </a:p>
        </p:txBody>
      </p:sp>
      <p:cxnSp>
        <p:nvCxnSpPr>
          <p:cNvPr id="17" name="Conector recto de flecha 16"/>
          <p:cNvCxnSpPr/>
          <p:nvPr/>
        </p:nvCxnSpPr>
        <p:spPr>
          <a:xfrm flipH="1" flipV="1">
            <a:off x="5329728" y="4678069"/>
            <a:ext cx="490656" cy="67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740080" y="2095913"/>
            <a:ext cx="4733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Los parámetros “</a:t>
            </a:r>
            <a:r>
              <a:rPr lang="es-ES_tradnl" sz="1600" dirty="0" err="1" smtClean="0"/>
              <a:t>izq</a:t>
            </a:r>
            <a:r>
              <a:rPr lang="es-ES_tradnl" sz="1600" dirty="0" smtClean="0"/>
              <a:t>” y “der” delimitan el rango del arreglo en el cual se va a ordenar los elementos</a:t>
            </a:r>
            <a:endParaRPr lang="es-ES_tradnl" sz="1600" dirty="0"/>
          </a:p>
        </p:txBody>
      </p:sp>
      <p:cxnSp>
        <p:nvCxnSpPr>
          <p:cNvPr id="19" name="Conector recto de flecha 18"/>
          <p:cNvCxnSpPr/>
          <p:nvPr/>
        </p:nvCxnSpPr>
        <p:spPr>
          <a:xfrm>
            <a:off x="4267200" y="2677474"/>
            <a:ext cx="304800" cy="423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15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6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Básicos</a:t>
            </a:r>
            <a:b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61057" y="1591206"/>
            <a:ext cx="88218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Muchas aplicaciones requieren contar con métodos básicos para brindar funcionalidad útil y de valor: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432" y="5136372"/>
            <a:ext cx="1877151" cy="1407863"/>
          </a:xfrm>
          <a:prstGeom prst="rect">
            <a:avLst/>
          </a:prstGeom>
        </p:spPr>
      </p:pic>
      <p:grpSp>
        <p:nvGrpSpPr>
          <p:cNvPr id="8" name="Agrupar 7"/>
          <p:cNvGrpSpPr/>
          <p:nvPr/>
        </p:nvGrpSpPr>
        <p:grpSpPr>
          <a:xfrm>
            <a:off x="2905461" y="2628473"/>
            <a:ext cx="3861379" cy="3682080"/>
            <a:chOff x="2478984" y="2743200"/>
            <a:chExt cx="5179115" cy="3682080"/>
          </a:xfrm>
        </p:grpSpPr>
        <p:sp>
          <p:nvSpPr>
            <p:cNvPr id="9" name="CustomShape 1"/>
            <p:cNvSpPr/>
            <p:nvPr/>
          </p:nvSpPr>
          <p:spPr>
            <a:xfrm>
              <a:off x="2478985" y="2743200"/>
              <a:ext cx="5179114" cy="1135080"/>
            </a:xfrm>
            <a:prstGeom prst="roundRect">
              <a:avLst>
                <a:gd name="adj" fmla="val 16667"/>
              </a:avLst>
            </a:prstGeom>
            <a:solidFill>
              <a:srgbClr val="BF504D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10" name="CustomShape 2"/>
            <p:cNvSpPr/>
            <p:nvPr/>
          </p:nvSpPr>
          <p:spPr>
            <a:xfrm>
              <a:off x="2520745" y="2798640"/>
              <a:ext cx="5137354" cy="1024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3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Recorrido</a:t>
              </a:r>
              <a:endParaRPr kumimoji="0" lang="es-AR" sz="3900" b="0" i="0" u="none" strike="noStrike" kern="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  <p:sp>
          <p:nvSpPr>
            <p:cNvPr id="11" name="CustomShape 3"/>
            <p:cNvSpPr/>
            <p:nvPr/>
          </p:nvSpPr>
          <p:spPr>
            <a:xfrm>
              <a:off x="2478984" y="4016520"/>
              <a:ext cx="5179115" cy="1135080"/>
            </a:xfrm>
            <a:prstGeom prst="roundRect">
              <a:avLst>
                <a:gd name="adj" fmla="val 16667"/>
              </a:avLst>
            </a:prstGeom>
            <a:solidFill>
              <a:srgbClr val="9BBB59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12" name="CustomShape 4"/>
            <p:cNvSpPr/>
            <p:nvPr/>
          </p:nvSpPr>
          <p:spPr>
            <a:xfrm>
              <a:off x="2520745" y="4071960"/>
              <a:ext cx="5137354" cy="1024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3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Búsqueda</a:t>
              </a:r>
              <a:endParaRPr kumimoji="0" lang="es-AR" sz="3900" b="0" i="0" u="none" strike="noStrike" kern="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  <p:sp>
          <p:nvSpPr>
            <p:cNvPr id="13" name="CustomShape 5"/>
            <p:cNvSpPr/>
            <p:nvPr/>
          </p:nvSpPr>
          <p:spPr>
            <a:xfrm>
              <a:off x="2478985" y="5290200"/>
              <a:ext cx="5179114" cy="1135080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14" name="CustomShape 6"/>
            <p:cNvSpPr/>
            <p:nvPr/>
          </p:nvSpPr>
          <p:spPr>
            <a:xfrm>
              <a:off x="2520745" y="5345640"/>
              <a:ext cx="5137354" cy="1024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3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Ordenamiento</a:t>
              </a:r>
              <a:endParaRPr kumimoji="0" lang="es-AR" sz="3900" b="0" i="0" u="none" strike="noStrike" kern="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</p:grpSp>
      <p:pic>
        <p:nvPicPr>
          <p:cNvPr id="15" name="Imagen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719" y="5136372"/>
            <a:ext cx="1308119" cy="1308119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1103" y="2765007"/>
            <a:ext cx="1068294" cy="1068294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4891" y="4015931"/>
            <a:ext cx="960718" cy="960718"/>
          </a:xfrm>
          <a:prstGeom prst="rect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121" y="2583037"/>
            <a:ext cx="1180516" cy="1180516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6122" y="3916705"/>
            <a:ext cx="1066514" cy="106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43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Mezclado </a:t>
            </a:r>
            <a:r>
              <a:rPr lang="es-ES_tradnl" sz="2800" i="1" smtClean="0"/>
              <a:t>(código)</a:t>
            </a:r>
            <a:endParaRPr lang="es-ES_tradnl" sz="36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49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83" y="859866"/>
            <a:ext cx="1049133" cy="1236047"/>
          </a:xfrm>
          <a:prstGeom prst="rect">
            <a:avLst/>
          </a:prstGeom>
        </p:spPr>
      </p:pic>
      <p:sp>
        <p:nvSpPr>
          <p:cNvPr id="20" name="Rectángulo 19"/>
          <p:cNvSpPr/>
          <p:nvPr/>
        </p:nvSpPr>
        <p:spPr>
          <a:xfrm>
            <a:off x="121859" y="2037556"/>
            <a:ext cx="5600701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 err="1">
                <a:solidFill>
                  <a:srgbClr val="000080"/>
                </a:solidFill>
              </a:rPr>
              <a:t>SubAlgoritmo</a:t>
            </a:r>
            <a:r>
              <a:rPr lang="es-ES_tradnl" sz="1600" dirty="0">
                <a:solidFill>
                  <a:srgbClr val="000000"/>
                </a:solidFill>
              </a:rPr>
              <a:t> mezclar</a:t>
            </a:r>
            <a:r>
              <a:rPr lang="es-ES_tradnl" sz="1600" b="1" dirty="0">
                <a:solidFill>
                  <a:srgbClr val="000000"/>
                </a:solidFill>
              </a:rPr>
              <a:t>(</a:t>
            </a:r>
            <a:r>
              <a:rPr lang="es-ES_tradnl" sz="1600" dirty="0">
                <a:solidFill>
                  <a:srgbClr val="000000"/>
                </a:solidFill>
              </a:rPr>
              <a:t>arreglo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cantidad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izq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medio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der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aux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indice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Entero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aux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cantidad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Para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indice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izq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Hasta</a:t>
            </a:r>
            <a:r>
              <a:rPr lang="es-ES_tradnl" sz="1600" dirty="0">
                <a:solidFill>
                  <a:srgbClr val="000000"/>
                </a:solidFill>
              </a:rPr>
              <a:t> der </a:t>
            </a:r>
            <a:r>
              <a:rPr lang="es-ES_tradnl" sz="1600" b="1" dirty="0">
                <a:solidFill>
                  <a:srgbClr val="000080"/>
                </a:solidFill>
              </a:rPr>
              <a:t>Con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Paso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Hacer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 err="1" smtClean="0">
                <a:solidFill>
                  <a:srgbClr val="000000"/>
                </a:solidFill>
              </a:rPr>
              <a:t>aux</a:t>
            </a:r>
            <a:r>
              <a:rPr lang="es-ES_tradnl" sz="1600" b="1" dirty="0" smtClean="0">
                <a:solidFill>
                  <a:srgbClr val="000000"/>
                </a:solidFill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</a:rPr>
              <a:t>indice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arreglo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 err="1">
                <a:solidFill>
                  <a:srgbClr val="000000"/>
                </a:solidFill>
              </a:rPr>
              <a:t>indice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i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j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posicion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Entero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smtClean="0">
                <a:solidFill>
                  <a:srgbClr val="000000"/>
                </a:solidFill>
              </a:rPr>
              <a:t>i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izq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smtClean="0">
                <a:solidFill>
                  <a:srgbClr val="000000"/>
                </a:solidFill>
              </a:rPr>
              <a:t>j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medio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izq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Mientras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i </a:t>
            </a:r>
            <a:r>
              <a:rPr lang="es-ES_tradnl" sz="1600" b="1" dirty="0">
                <a:solidFill>
                  <a:srgbClr val="000000"/>
                </a:solidFill>
              </a:rPr>
              <a:t>&lt;=</a:t>
            </a:r>
            <a:r>
              <a:rPr lang="es-ES_tradnl" sz="1600" dirty="0">
                <a:solidFill>
                  <a:srgbClr val="000000"/>
                </a:solidFill>
              </a:rPr>
              <a:t> medio </a:t>
            </a:r>
            <a:r>
              <a:rPr lang="es-ES_tradnl" sz="1600" b="1" dirty="0">
                <a:solidFill>
                  <a:srgbClr val="000080"/>
                </a:solidFill>
              </a:rPr>
              <a:t>Y</a:t>
            </a:r>
            <a:r>
              <a:rPr lang="es-ES_tradnl" sz="1600" dirty="0">
                <a:solidFill>
                  <a:srgbClr val="000000"/>
                </a:solidFill>
              </a:rPr>
              <a:t> j </a:t>
            </a:r>
            <a:r>
              <a:rPr lang="es-ES_tradnl" sz="1600" b="1" dirty="0">
                <a:solidFill>
                  <a:srgbClr val="000000"/>
                </a:solidFill>
              </a:rPr>
              <a:t>&lt;=</a:t>
            </a:r>
            <a:r>
              <a:rPr lang="es-ES_tradnl" sz="1600" dirty="0">
                <a:solidFill>
                  <a:srgbClr val="000000"/>
                </a:solidFill>
              </a:rPr>
              <a:t> der </a:t>
            </a:r>
            <a:r>
              <a:rPr lang="es-ES_tradnl" sz="1600" b="1" dirty="0">
                <a:solidFill>
                  <a:srgbClr val="000080"/>
                </a:solidFill>
              </a:rPr>
              <a:t>Hacer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comparar</a:t>
            </a:r>
            <a:r>
              <a:rPr lang="es-ES_tradnl" sz="1600" b="1" dirty="0">
                <a:solidFill>
                  <a:srgbClr val="000000"/>
                </a:solidFill>
              </a:rPr>
              <a:t>(</a:t>
            </a:r>
            <a:r>
              <a:rPr lang="es-ES_tradnl" sz="1600" dirty="0" err="1">
                <a:solidFill>
                  <a:srgbClr val="000000"/>
                </a:solidFill>
              </a:rPr>
              <a:t>aux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i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j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-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Entonces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600" dirty="0" smtClean="0">
                <a:solidFill>
                  <a:srgbClr val="000000"/>
                </a:solidFill>
              </a:rPr>
              <a:t>arreglo</a:t>
            </a:r>
            <a:r>
              <a:rPr lang="es-ES_tradnl" sz="1600" b="1" dirty="0" smtClean="0">
                <a:solidFill>
                  <a:srgbClr val="000000"/>
                </a:solidFill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aux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i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smtClean="0">
                <a:solidFill>
                  <a:srgbClr val="000000"/>
                </a:solidFill>
              </a:rPr>
              <a:t>i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i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Sino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1600" dirty="0" smtClean="0">
                <a:solidFill>
                  <a:srgbClr val="000000"/>
                </a:solidFill>
              </a:rPr>
              <a:t>arreglo</a:t>
            </a:r>
            <a:r>
              <a:rPr lang="es-ES_tradnl" sz="1600" b="1" dirty="0" smtClean="0">
                <a:solidFill>
                  <a:srgbClr val="000000"/>
                </a:solidFill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aux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j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smtClean="0">
                <a:solidFill>
                  <a:srgbClr val="000000"/>
                </a:solidFill>
              </a:rPr>
              <a:t>j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j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posicion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</a:rPr>
              <a:t>FinMientras</a:t>
            </a:r>
            <a:endParaRPr lang="es-ES_tradnl" sz="1600" dirty="0"/>
          </a:p>
        </p:txBody>
      </p:sp>
      <p:sp>
        <p:nvSpPr>
          <p:cNvPr id="21" name="Abrir llave 20"/>
          <p:cNvSpPr/>
          <p:nvPr/>
        </p:nvSpPr>
        <p:spPr>
          <a:xfrm rot="10800000">
            <a:off x="4856367" y="2382996"/>
            <a:ext cx="406400" cy="1099344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Abrir llave 21"/>
          <p:cNvSpPr/>
          <p:nvPr/>
        </p:nvSpPr>
        <p:spPr>
          <a:xfrm rot="10800000">
            <a:off x="4856367" y="3602196"/>
            <a:ext cx="406400" cy="1099344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Abrir llave 22"/>
          <p:cNvSpPr/>
          <p:nvPr/>
        </p:nvSpPr>
        <p:spPr>
          <a:xfrm rot="10800000">
            <a:off x="4856365" y="4788854"/>
            <a:ext cx="406401" cy="1786569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CuadroTexto 23"/>
          <p:cNvSpPr txBox="1"/>
          <p:nvPr/>
        </p:nvSpPr>
        <p:spPr>
          <a:xfrm>
            <a:off x="5407301" y="2440634"/>
            <a:ext cx="28574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Crea un arreglo temporal “</a:t>
            </a:r>
            <a:r>
              <a:rPr lang="es-ES_tradnl" sz="1600" dirty="0" err="1" smtClean="0"/>
              <a:t>aux</a:t>
            </a:r>
            <a:r>
              <a:rPr lang="es-ES_tradnl" sz="1600" dirty="0" smtClean="0"/>
              <a:t>” con los valores del arreglo original en el rango a mezclar</a:t>
            </a:r>
            <a:endParaRPr lang="es-ES_tradnl" sz="1600" dirty="0"/>
          </a:p>
        </p:txBody>
      </p:sp>
      <p:sp>
        <p:nvSpPr>
          <p:cNvPr id="25" name="CuadroTexto 24"/>
          <p:cNvSpPr txBox="1"/>
          <p:nvPr/>
        </p:nvSpPr>
        <p:spPr>
          <a:xfrm>
            <a:off x="5395567" y="3539053"/>
            <a:ext cx="32912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Define e inicializa tres variables: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s-ES_tradnl" sz="1600" dirty="0" smtClean="0"/>
              <a:t>“i” para recorrer la primer mitad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s-ES_tradnl" sz="1600" dirty="0" smtClean="0"/>
              <a:t>“j” para recorrer la segunda mitad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s-ES_tradnl" sz="1600" dirty="0" smtClean="0"/>
              <a:t>“</a:t>
            </a:r>
            <a:r>
              <a:rPr lang="es-ES_tradnl" sz="1600" dirty="0" err="1" smtClean="0"/>
              <a:t>posicion</a:t>
            </a:r>
            <a:r>
              <a:rPr lang="es-ES_tradnl" sz="1600" dirty="0" smtClean="0"/>
              <a:t>” para el arreglo original</a:t>
            </a:r>
            <a:endParaRPr lang="es-ES_tradnl" sz="1600" dirty="0"/>
          </a:p>
        </p:txBody>
      </p:sp>
      <p:sp>
        <p:nvSpPr>
          <p:cNvPr id="26" name="CuadroTexto 25"/>
          <p:cNvSpPr txBox="1"/>
          <p:nvPr/>
        </p:nvSpPr>
        <p:spPr>
          <a:xfrm>
            <a:off x="5407301" y="4788855"/>
            <a:ext cx="36443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Actualiza el valor en el arreglo original tomando un valor de las mitades, dependiendo de si el elemento a insertar ordenado en el arreglo proviene de la primer o la segunda mitad</a:t>
            </a:r>
          </a:p>
          <a:p>
            <a:pPr algn="just"/>
            <a:r>
              <a:rPr lang="es-ES_tradnl" sz="1600" dirty="0" smtClean="0"/>
              <a:t>Incrementa también los índices que correspondan</a:t>
            </a:r>
          </a:p>
        </p:txBody>
      </p:sp>
    </p:spTree>
    <p:extLst>
      <p:ext uri="{BB962C8B-B14F-4D97-AF65-F5344CB8AC3E}">
        <p14:creationId xmlns:p14="http://schemas.microsoft.com/office/powerpoint/2010/main" val="82287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/>
      <p:bldP spid="25" grpId="0"/>
      <p:bldP spid="2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Mezclado </a:t>
            </a:r>
            <a:r>
              <a:rPr lang="es-ES_tradnl" sz="2800" i="1" smtClean="0"/>
              <a:t>(código)</a:t>
            </a:r>
            <a:endParaRPr lang="es-ES_tradnl" sz="36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50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83" y="859866"/>
            <a:ext cx="1049133" cy="1236047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57150" y="2830512"/>
            <a:ext cx="560070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Mientras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i </a:t>
            </a:r>
            <a:r>
              <a:rPr lang="es-ES_tradnl" sz="1600" b="1" dirty="0">
                <a:solidFill>
                  <a:srgbClr val="000000"/>
                </a:solidFill>
              </a:rPr>
              <a:t>&lt;=</a:t>
            </a:r>
            <a:r>
              <a:rPr lang="es-ES_tradnl" sz="1600" dirty="0">
                <a:solidFill>
                  <a:srgbClr val="000000"/>
                </a:solidFill>
              </a:rPr>
              <a:t> medio </a:t>
            </a:r>
            <a:r>
              <a:rPr lang="es-ES_tradnl" sz="1600" b="1" dirty="0">
                <a:solidFill>
                  <a:srgbClr val="000080"/>
                </a:solidFill>
              </a:rPr>
              <a:t>Hacer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 smtClean="0">
                <a:solidFill>
                  <a:srgbClr val="000000"/>
                </a:solidFill>
              </a:rPr>
              <a:t>arreglo</a:t>
            </a:r>
            <a:r>
              <a:rPr lang="es-ES_tradnl" sz="1600" b="1" dirty="0" smtClean="0">
                <a:solidFill>
                  <a:srgbClr val="000000"/>
                </a:solidFill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aux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i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 smtClean="0">
                <a:solidFill>
                  <a:srgbClr val="000000"/>
                </a:solidFill>
              </a:rPr>
              <a:t>i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i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posicion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Mientras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j </a:t>
            </a:r>
            <a:r>
              <a:rPr lang="es-ES_tradnl" sz="1600" b="1" dirty="0">
                <a:solidFill>
                  <a:srgbClr val="000000"/>
                </a:solidFill>
              </a:rPr>
              <a:t>&lt;=</a:t>
            </a:r>
            <a:r>
              <a:rPr lang="es-ES_tradnl" sz="1600" dirty="0">
                <a:solidFill>
                  <a:srgbClr val="000000"/>
                </a:solidFill>
              </a:rPr>
              <a:t> der </a:t>
            </a:r>
            <a:r>
              <a:rPr lang="es-ES_tradnl" sz="1600" b="1" dirty="0">
                <a:solidFill>
                  <a:srgbClr val="000080"/>
                </a:solidFill>
              </a:rPr>
              <a:t>Hacer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 smtClean="0">
                <a:solidFill>
                  <a:srgbClr val="000000"/>
                </a:solidFill>
              </a:rPr>
              <a:t>arreglo</a:t>
            </a:r>
            <a:r>
              <a:rPr lang="es-ES_tradnl" sz="1600" b="1" dirty="0" smtClean="0">
                <a:solidFill>
                  <a:srgbClr val="000000"/>
                </a:solidFill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aux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j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 smtClean="0">
                <a:solidFill>
                  <a:srgbClr val="000000"/>
                </a:solidFill>
              </a:rPr>
              <a:t>j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j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 err="1" smtClean="0">
                <a:solidFill>
                  <a:srgbClr val="000000"/>
                </a:solidFill>
              </a:rPr>
              <a:t>posicion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posicion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16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1600" dirty="0"/>
          </a:p>
        </p:txBody>
      </p:sp>
      <p:sp>
        <p:nvSpPr>
          <p:cNvPr id="14" name="Abrir llave 13"/>
          <p:cNvSpPr/>
          <p:nvPr/>
        </p:nvSpPr>
        <p:spPr>
          <a:xfrm rot="10800000">
            <a:off x="3649867" y="4151313"/>
            <a:ext cx="406400" cy="1099344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Abrir llave 14"/>
          <p:cNvSpPr/>
          <p:nvPr/>
        </p:nvSpPr>
        <p:spPr>
          <a:xfrm rot="10800000">
            <a:off x="3649867" y="2830512"/>
            <a:ext cx="406400" cy="1099344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CuadroTexto 15"/>
          <p:cNvSpPr txBox="1"/>
          <p:nvPr/>
        </p:nvSpPr>
        <p:spPr>
          <a:xfrm>
            <a:off x="4353201" y="2972752"/>
            <a:ext cx="36375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Copia los elementos que hayan quedado en la primer mitad en las posiciones restantes del arreglo original</a:t>
            </a:r>
            <a:endParaRPr lang="es-ES_tradnl" sz="1600" dirty="0"/>
          </a:p>
        </p:txBody>
      </p:sp>
      <p:sp>
        <p:nvSpPr>
          <p:cNvPr id="17" name="CuadroTexto 16"/>
          <p:cNvSpPr txBox="1"/>
          <p:nvPr/>
        </p:nvSpPr>
        <p:spPr>
          <a:xfrm>
            <a:off x="4380327" y="4138076"/>
            <a:ext cx="36104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Copia los elementos que hayan quedado en la segunda mitad en las posiciones restantes del arreglo original </a:t>
            </a:r>
            <a:r>
              <a:rPr lang="es-ES_tradnl" sz="1600" i="1" dirty="0" smtClean="0"/>
              <a:t>(no es necesario por como inicialice el auxiliar)</a:t>
            </a:r>
            <a:endParaRPr lang="es-ES_tradnl" sz="1600" i="1" dirty="0"/>
          </a:p>
        </p:txBody>
      </p:sp>
    </p:spTree>
    <p:extLst>
      <p:ext uri="{BB962C8B-B14F-4D97-AF65-F5344CB8AC3E}">
        <p14:creationId xmlns:p14="http://schemas.microsoft.com/office/powerpoint/2010/main" val="14117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Mezclado </a:t>
            </a:r>
            <a:r>
              <a:rPr lang="es-ES_tradnl" sz="2800" i="1" smtClean="0"/>
              <a:t>(código)</a:t>
            </a:r>
            <a:endParaRPr lang="es-ES_tradnl" sz="36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83" y="859866"/>
            <a:ext cx="1049133" cy="1236047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2489199" y="2120315"/>
            <a:ext cx="416560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Orden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lim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lim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2400" dirty="0" smtClean="0">
                <a:solidFill>
                  <a:srgbClr val="000000"/>
                </a:solidFill>
              </a:rPr>
              <a:t> a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</a:rPr>
              <a:t>lim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cargar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lim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100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lim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i="1" dirty="0" smtClean="0">
                <a:solidFill>
                  <a:srgbClr val="969696"/>
                </a:solidFill>
              </a:rPr>
              <a:t>//</a:t>
            </a:r>
            <a:r>
              <a:rPr lang="es-ES_tradnl" sz="2400" i="1" dirty="0">
                <a:solidFill>
                  <a:srgbClr val="969696"/>
                </a:solidFill>
              </a:rPr>
              <a:t>burbuja(a, </a:t>
            </a:r>
            <a:r>
              <a:rPr lang="es-ES_tradnl" sz="2400" i="1" dirty="0" err="1">
                <a:solidFill>
                  <a:srgbClr val="969696"/>
                </a:solidFill>
              </a:rPr>
              <a:t>lim</a:t>
            </a:r>
            <a:r>
              <a:rPr lang="es-ES_tradnl" sz="2400" i="1" dirty="0">
                <a:solidFill>
                  <a:srgbClr val="969696"/>
                </a:solidFill>
              </a:rPr>
              <a:t>) </a:t>
            </a:r>
            <a:endParaRPr lang="es-ES_tradnl" sz="2400" i="1" dirty="0" smtClean="0">
              <a:solidFill>
                <a:srgbClr val="969696"/>
              </a:solidFill>
            </a:endParaRPr>
          </a:p>
          <a:p>
            <a:pPr lvl="1"/>
            <a:r>
              <a:rPr lang="es-ES_tradnl" sz="2400" i="1" dirty="0" smtClean="0">
                <a:solidFill>
                  <a:srgbClr val="969696"/>
                </a:solidFill>
              </a:rPr>
              <a:t>//</a:t>
            </a:r>
            <a:r>
              <a:rPr lang="es-ES_tradnl" sz="2400" i="1" dirty="0" err="1">
                <a:solidFill>
                  <a:srgbClr val="969696"/>
                </a:solidFill>
              </a:rPr>
              <a:t>seleccion</a:t>
            </a:r>
            <a:r>
              <a:rPr lang="es-ES_tradnl" sz="2400" i="1" dirty="0">
                <a:solidFill>
                  <a:srgbClr val="969696"/>
                </a:solidFill>
              </a:rPr>
              <a:t>(a, </a:t>
            </a:r>
            <a:r>
              <a:rPr lang="es-ES_tradnl" sz="2400" i="1" dirty="0" err="1">
                <a:solidFill>
                  <a:srgbClr val="969696"/>
                </a:solidFill>
              </a:rPr>
              <a:t>lim</a:t>
            </a:r>
            <a:r>
              <a:rPr lang="es-ES_tradnl" sz="2400" i="1" dirty="0">
                <a:solidFill>
                  <a:srgbClr val="969696"/>
                </a:solidFill>
              </a:rPr>
              <a:t>) </a:t>
            </a:r>
            <a:endParaRPr lang="es-ES_tradnl" sz="2400" i="1" dirty="0" smtClean="0">
              <a:solidFill>
                <a:srgbClr val="969696"/>
              </a:solidFill>
            </a:endParaRP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mezclado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lim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lim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escribirEnUnaLinea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lim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13607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Mezclado </a:t>
            </a:r>
            <a:r>
              <a:rPr lang="es-ES_tradnl" sz="2800" i="1" dirty="0" smtClean="0"/>
              <a:t>(eficiencia)</a:t>
            </a:r>
            <a:endParaRPr lang="es-ES_tradnl" sz="36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52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0783" y="859866"/>
            <a:ext cx="1049133" cy="1236047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6320086" y="41717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 dirty="0"/>
          </a:p>
        </p:txBody>
      </p:sp>
      <p:sp>
        <p:nvSpPr>
          <p:cNvPr id="8" name="Marcador de contenido 6"/>
          <p:cNvSpPr>
            <a:spLocks noGrp="1"/>
          </p:cNvSpPr>
          <p:nvPr>
            <p:ph idx="1"/>
          </p:nvPr>
        </p:nvSpPr>
        <p:spPr>
          <a:xfrm>
            <a:off x="2476423" y="2183123"/>
            <a:ext cx="4989794" cy="4351338"/>
          </a:xfrm>
        </p:spPr>
        <p:txBody>
          <a:bodyPr>
            <a:normAutofit lnSpcReduction="10000"/>
          </a:bodyPr>
          <a:lstStyle/>
          <a:p>
            <a:endParaRPr lang="es-ES_tradnl" dirty="0" smtClean="0"/>
          </a:p>
          <a:p>
            <a:r>
              <a:rPr lang="es-ES_tradnl" dirty="0" smtClean="0"/>
              <a:t>Complejidad: n*log</a:t>
            </a:r>
            <a:r>
              <a:rPr lang="es-ES_tradnl" baseline="-25000" dirty="0" smtClean="0"/>
              <a:t>2</a:t>
            </a:r>
            <a:r>
              <a:rPr lang="es-ES_tradnl" dirty="0" smtClean="0"/>
              <a:t>(n)</a:t>
            </a:r>
          </a:p>
          <a:p>
            <a:endParaRPr lang="es-ES_tradnl" dirty="0" smtClean="0"/>
          </a:p>
          <a:p>
            <a:r>
              <a:rPr lang="es-ES_tradnl" dirty="0" smtClean="0"/>
              <a:t>Es “estable” y </a:t>
            </a:r>
            <a:r>
              <a:rPr lang="es-ES_tradnl" dirty="0" err="1" smtClean="0"/>
              <a:t>paralelizable</a:t>
            </a:r>
            <a:endParaRPr lang="es-ES_tradnl" dirty="0"/>
          </a:p>
          <a:p>
            <a:r>
              <a:rPr lang="es-ES_tradnl" dirty="0" smtClean="0"/>
              <a:t>Útiles para algunos tipos de estructuras (listas)</a:t>
            </a:r>
          </a:p>
          <a:p>
            <a:endParaRPr lang="es-ES_tradnl" dirty="0"/>
          </a:p>
          <a:p>
            <a:r>
              <a:rPr lang="es-ES_tradnl" dirty="0" smtClean="0"/>
              <a:t>Hay algoritmos mas rápidos</a:t>
            </a:r>
          </a:p>
          <a:p>
            <a:r>
              <a:rPr lang="es-ES_tradnl" dirty="0" smtClean="0"/>
              <a:t>Ocupa mucha memoria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423" y="3474392"/>
            <a:ext cx="1440000" cy="14400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423" y="5094461"/>
            <a:ext cx="1440000" cy="14400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423" y="2095913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98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/>
              <a:t>Algoritmos Básicos </a:t>
            </a:r>
            <a:r>
              <a:rPr lang="es-ES_tradnl" dirty="0" smtClean="0"/>
              <a:t>(Ejercicios)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9729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 smtClean="0"/>
              <a:t>Ordenar </a:t>
            </a:r>
            <a:r>
              <a:rPr lang="es-ES_tradnl" sz="2800" i="1" dirty="0"/>
              <a:t>por Dos Criterios</a:t>
            </a:r>
            <a:endParaRPr lang="es-ES_tradnl" sz="28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5566410" cy="4351338"/>
          </a:xfrm>
        </p:spPr>
        <p:txBody>
          <a:bodyPr/>
          <a:lstStyle/>
          <a:p>
            <a:r>
              <a:rPr lang="es-ES_tradnl" sz="2400" dirty="0"/>
              <a:t>Dados un arreglo de texto y dos arreglos de enteros de tamaño n:</a:t>
            </a:r>
          </a:p>
          <a:p>
            <a:pPr lvl="1"/>
            <a:r>
              <a:rPr lang="es-ES_tradnl" sz="2000" dirty="0"/>
              <a:t>nombres Como Texto</a:t>
            </a:r>
          </a:p>
          <a:p>
            <a:pPr lvl="1"/>
            <a:r>
              <a:rPr lang="es-ES_tradnl" sz="2000" dirty="0"/>
              <a:t>años Como Entero y altura Como Entero</a:t>
            </a:r>
          </a:p>
          <a:p>
            <a:r>
              <a:rPr lang="es-ES_tradnl" sz="2400" dirty="0"/>
              <a:t>Ordénelos los tres vectores a la vez según los años, y en caso que haya un empate, utilice la altura para desempatar</a:t>
            </a:r>
          </a:p>
          <a:p>
            <a:r>
              <a:rPr lang="es-ES_tradnl" sz="2400" dirty="0"/>
              <a:t>Tener en cuenta que los intercambios tienen que cambiar los elementos de los tres vectores a la </a:t>
            </a:r>
            <a:r>
              <a:rPr lang="es-ES_tradnl" sz="2400" dirty="0" smtClean="0"/>
              <a:t>vez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54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050" y="2906397"/>
            <a:ext cx="2974340" cy="169962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99843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 Ordenar con Arreglo Auxiliar</a:t>
            </a:r>
            <a:endParaRPr lang="es-ES_tradnl" sz="28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098030" cy="2925522"/>
          </a:xfrm>
        </p:spPr>
        <p:txBody>
          <a:bodyPr>
            <a:normAutofit fontScale="92500" lnSpcReduction="20000"/>
          </a:bodyPr>
          <a:lstStyle/>
          <a:p>
            <a:r>
              <a:rPr lang="es-ES_tradnl" sz="2400" dirty="0"/>
              <a:t>Desarrollar un programa que permita ordenar un arreglo “a” de tamaño “n” sin modificarlo, es decir, sin hacer los intercambios sobre la estructura “a”</a:t>
            </a:r>
          </a:p>
          <a:p>
            <a:r>
              <a:rPr lang="es-ES_tradnl" sz="2400" dirty="0"/>
              <a:t>Utilizar un arreglo auxiliar “</a:t>
            </a:r>
            <a:r>
              <a:rPr lang="es-ES_tradnl" sz="2400" dirty="0" err="1"/>
              <a:t>aux</a:t>
            </a:r>
            <a:r>
              <a:rPr lang="es-ES_tradnl" sz="2400" dirty="0"/>
              <a:t>” cargado con los índices del arreglo “a” (de 0 a n)</a:t>
            </a:r>
          </a:p>
          <a:p>
            <a:r>
              <a:rPr lang="es-ES_tradnl" sz="2400" dirty="0"/>
              <a:t>El ordenamiento tiene que hacerse mirando los valores de “a” pero haciendo los intercambios en “</a:t>
            </a:r>
            <a:r>
              <a:rPr lang="es-ES_tradnl" sz="2400" dirty="0" err="1"/>
              <a:t>aux</a:t>
            </a:r>
            <a:r>
              <a:rPr lang="es-ES_tradnl" sz="2400" dirty="0"/>
              <a:t>”</a:t>
            </a:r>
          </a:p>
          <a:p>
            <a:r>
              <a:rPr lang="es-ES_tradnl" sz="2400" dirty="0"/>
              <a:t>Crear un método que permita imprimir ordenado que reciba como parámetros “a”, “</a:t>
            </a:r>
            <a:r>
              <a:rPr lang="es-ES_tradnl" sz="2400" dirty="0" err="1"/>
              <a:t>aux</a:t>
            </a:r>
            <a:r>
              <a:rPr lang="es-ES_tradnl" sz="2400" dirty="0"/>
              <a:t>” y “n”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55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5626" y="1924431"/>
            <a:ext cx="1685786" cy="1685786"/>
          </a:xfrm>
          <a:prstGeom prst="rect">
            <a:avLst/>
          </a:prstGeom>
        </p:spPr>
      </p:pic>
      <p:sp>
        <p:nvSpPr>
          <p:cNvPr id="8" name="Marcador de pie de página 3"/>
          <p:cNvSpPr txBox="1">
            <a:spLocks/>
          </p:cNvSpPr>
          <p:nvPr/>
        </p:nvSpPr>
        <p:spPr>
          <a:xfrm>
            <a:off x="3077210" y="6145814"/>
            <a:ext cx="3086100" cy="365125"/>
          </a:xfrm>
          <a:prstGeom prst="rect">
            <a:avLst/>
          </a:prstGeom>
        </p:spPr>
        <p:txBody>
          <a:bodyPr anchor="ctr"/>
          <a:lstStyle>
            <a:defPPr>
              <a:defRPr lang="es-ES_tradnl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mtClean="0"/>
              <a:t>Programa 111Mil</a:t>
            </a:r>
            <a:endParaRPr lang="es-ES_tradnl" dirty="0"/>
          </a:p>
        </p:txBody>
      </p:sp>
      <p:graphicFrame>
        <p:nvGraphicFramePr>
          <p:cNvPr id="9" name="Tab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0718483"/>
              </p:ext>
            </p:extLst>
          </p:nvPr>
        </p:nvGraphicFramePr>
        <p:xfrm>
          <a:off x="1592580" y="5085522"/>
          <a:ext cx="214376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8752"/>
                <a:gridCol w="428752"/>
                <a:gridCol w="428752"/>
                <a:gridCol w="428752"/>
                <a:gridCol w="42875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7774701"/>
              </p:ext>
            </p:extLst>
          </p:nvPr>
        </p:nvGraphicFramePr>
        <p:xfrm>
          <a:off x="1592580" y="5661626"/>
          <a:ext cx="214376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8752"/>
                <a:gridCol w="428752"/>
                <a:gridCol w="428752"/>
                <a:gridCol w="428752"/>
                <a:gridCol w="42875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27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16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72662"/>
              </p:ext>
            </p:extLst>
          </p:nvPr>
        </p:nvGraphicFramePr>
        <p:xfrm>
          <a:off x="5582920" y="5085522"/>
          <a:ext cx="214376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8752"/>
                <a:gridCol w="428752"/>
                <a:gridCol w="428752"/>
                <a:gridCol w="428752"/>
                <a:gridCol w="42875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Tab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723772"/>
              </p:ext>
            </p:extLst>
          </p:nvPr>
        </p:nvGraphicFramePr>
        <p:xfrm>
          <a:off x="5582920" y="5661626"/>
          <a:ext cx="214376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8752"/>
                <a:gridCol w="428752"/>
                <a:gridCol w="428752"/>
                <a:gridCol w="428752"/>
                <a:gridCol w="42875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27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16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Marcador de contenido 2"/>
          <p:cNvSpPr txBox="1">
            <a:spLocks/>
          </p:cNvSpPr>
          <p:nvPr/>
        </p:nvSpPr>
        <p:spPr>
          <a:xfrm>
            <a:off x="738505" y="5097300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err="1" smtClean="0"/>
              <a:t>aux</a:t>
            </a:r>
            <a:endParaRPr lang="es-ES_tradnl" sz="2000" dirty="0" smtClean="0"/>
          </a:p>
        </p:txBody>
      </p:sp>
      <p:sp>
        <p:nvSpPr>
          <p:cNvPr id="14" name="Marcador de contenido 2"/>
          <p:cNvSpPr txBox="1">
            <a:spLocks/>
          </p:cNvSpPr>
          <p:nvPr/>
        </p:nvSpPr>
        <p:spPr>
          <a:xfrm>
            <a:off x="738505" y="5690104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smtClean="0"/>
              <a:t>a</a:t>
            </a:r>
            <a:endParaRPr lang="es-ES_tradnl" sz="2000" dirty="0" smtClean="0"/>
          </a:p>
        </p:txBody>
      </p:sp>
      <p:sp>
        <p:nvSpPr>
          <p:cNvPr id="15" name="Marcador de contenido 2"/>
          <p:cNvSpPr txBox="1">
            <a:spLocks/>
          </p:cNvSpPr>
          <p:nvPr/>
        </p:nvSpPr>
        <p:spPr>
          <a:xfrm>
            <a:off x="7726680" y="5690104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smtClean="0"/>
              <a:t>a</a:t>
            </a:r>
            <a:endParaRPr lang="es-ES_tradnl" sz="2000" dirty="0" smtClean="0"/>
          </a:p>
        </p:txBody>
      </p:sp>
      <p:sp>
        <p:nvSpPr>
          <p:cNvPr id="16" name="Marcador de contenido 2"/>
          <p:cNvSpPr txBox="1">
            <a:spLocks/>
          </p:cNvSpPr>
          <p:nvPr/>
        </p:nvSpPr>
        <p:spPr>
          <a:xfrm>
            <a:off x="7726680" y="5109078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err="1" smtClean="0"/>
              <a:t>aux</a:t>
            </a:r>
            <a:endParaRPr lang="es-ES_tradnl" sz="2000" dirty="0" smtClean="0"/>
          </a:p>
        </p:txBody>
      </p:sp>
      <p:sp>
        <p:nvSpPr>
          <p:cNvPr id="17" name="Flecha derecha 16"/>
          <p:cNvSpPr/>
          <p:nvPr/>
        </p:nvSpPr>
        <p:spPr>
          <a:xfrm>
            <a:off x="4110990" y="5097300"/>
            <a:ext cx="1097280" cy="9469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Marcador de contenido 2"/>
          <p:cNvSpPr txBox="1">
            <a:spLocks/>
          </p:cNvSpPr>
          <p:nvPr/>
        </p:nvSpPr>
        <p:spPr>
          <a:xfrm>
            <a:off x="4172585" y="5397130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smtClean="0"/>
              <a:t>ordenar</a:t>
            </a:r>
            <a:endParaRPr lang="es-ES_tradnl" sz="2000" dirty="0" smtClean="0"/>
          </a:p>
        </p:txBody>
      </p:sp>
      <p:sp>
        <p:nvSpPr>
          <p:cNvPr id="19" name="Marcador de contenido 2"/>
          <p:cNvSpPr txBox="1">
            <a:spLocks/>
          </p:cNvSpPr>
          <p:nvPr/>
        </p:nvSpPr>
        <p:spPr>
          <a:xfrm>
            <a:off x="1766570" y="6101362"/>
            <a:ext cx="1795780" cy="54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smtClean="0"/>
              <a:t>a[0]=a[</a:t>
            </a:r>
            <a:r>
              <a:rPr lang="es-ES_tradnl" sz="2000" dirty="0" err="1" smtClean="0"/>
              <a:t>aux</a:t>
            </a:r>
            <a:r>
              <a:rPr lang="es-ES_tradnl" sz="2000" dirty="0" smtClean="0"/>
              <a:t>[0]]=12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ES_tradnl" sz="2000" dirty="0" smtClean="0"/>
              <a:t>a[4]=a[</a:t>
            </a:r>
            <a:r>
              <a:rPr lang="es-ES_tradnl" sz="2000" dirty="0" err="1" smtClean="0"/>
              <a:t>aux</a:t>
            </a:r>
            <a:r>
              <a:rPr lang="es-ES_tradnl" sz="2000" dirty="0" smtClean="0"/>
              <a:t>[4]]=4</a:t>
            </a:r>
            <a:endParaRPr lang="es-ES_tradnl" sz="2000" dirty="0"/>
          </a:p>
        </p:txBody>
      </p:sp>
      <p:sp>
        <p:nvSpPr>
          <p:cNvPr id="20" name="Marcador de contenido 2"/>
          <p:cNvSpPr txBox="1">
            <a:spLocks/>
          </p:cNvSpPr>
          <p:nvPr/>
        </p:nvSpPr>
        <p:spPr>
          <a:xfrm>
            <a:off x="5678170" y="6101361"/>
            <a:ext cx="1795780" cy="54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smtClean="0"/>
              <a:t>a[</a:t>
            </a:r>
            <a:r>
              <a:rPr lang="es-ES_tradnl" sz="2000" dirty="0" err="1" smtClean="0"/>
              <a:t>aux</a:t>
            </a:r>
            <a:r>
              <a:rPr lang="es-ES_tradnl" sz="2000" dirty="0" smtClean="0"/>
              <a:t>[0]]=a[1]=3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ES_tradnl" sz="2000" dirty="0" smtClean="0"/>
              <a:t>a[</a:t>
            </a:r>
            <a:r>
              <a:rPr lang="es-ES_tradnl" sz="2000" dirty="0" err="1" smtClean="0"/>
              <a:t>aux</a:t>
            </a:r>
            <a:r>
              <a:rPr lang="es-ES_tradnl" sz="2000" dirty="0" smtClean="0"/>
              <a:t>[4]]=a[2]=27</a:t>
            </a:r>
            <a:endParaRPr lang="es-ES_tradnl" sz="2000" dirty="0"/>
          </a:p>
        </p:txBody>
      </p:sp>
      <p:sp>
        <p:nvSpPr>
          <p:cNvPr id="21" name="Marcador de contenido 2"/>
          <p:cNvSpPr txBox="1">
            <a:spLocks/>
          </p:cNvSpPr>
          <p:nvPr/>
        </p:nvSpPr>
        <p:spPr>
          <a:xfrm>
            <a:off x="3722370" y="6114060"/>
            <a:ext cx="1795780" cy="54610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smtClean="0"/>
              <a:t>mínimo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smtClean="0"/>
              <a:t>máximo</a:t>
            </a:r>
            <a:endParaRPr lang="es-ES_tradnl" sz="2000" dirty="0"/>
          </a:p>
        </p:txBody>
      </p:sp>
      <p:cxnSp>
        <p:nvCxnSpPr>
          <p:cNvPr id="22" name="Conector recto de flecha 21"/>
          <p:cNvCxnSpPr/>
          <p:nvPr/>
        </p:nvCxnSpPr>
        <p:spPr>
          <a:xfrm>
            <a:off x="5036820" y="6387110"/>
            <a:ext cx="546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/>
          <p:nvPr/>
        </p:nvCxnSpPr>
        <p:spPr>
          <a:xfrm flipH="1">
            <a:off x="3562350" y="6374411"/>
            <a:ext cx="548640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46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</a:t>
            </a:r>
            <a:r>
              <a:rPr lang="es-ES_tradnl" b="1" dirty="0" smtClean="0"/>
              <a:t>Ordenamiento</a:t>
            </a:r>
            <a:br>
              <a:rPr lang="es-ES_tradnl" b="1" dirty="0" smtClean="0"/>
            </a:br>
            <a:r>
              <a:rPr lang="es-ES_tradnl" sz="2800" i="1" dirty="0">
                <a:solidFill>
                  <a:prstClr val="black"/>
                </a:solidFill>
              </a:rPr>
              <a:t>Ordenar Matriz por Fila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2272300"/>
          </a:xfrm>
        </p:spPr>
        <p:txBody>
          <a:bodyPr>
            <a:normAutofit fontScale="77500" lnSpcReduction="20000"/>
          </a:bodyPr>
          <a:lstStyle/>
          <a:p>
            <a:r>
              <a:rPr lang="es-ES_tradnl" dirty="0"/>
              <a:t>Definir un algoritmo que permita ordenar las filas de una matriz de </a:t>
            </a:r>
            <a:r>
              <a:rPr lang="es-ES_tradnl" dirty="0" err="1"/>
              <a:t>n</a:t>
            </a:r>
            <a:r>
              <a:rPr lang="es-ES_tradnl" sz="2000" dirty="0" err="1"/>
              <a:t>x</a:t>
            </a:r>
            <a:r>
              <a:rPr lang="es-ES_tradnl" dirty="0" err="1"/>
              <a:t>m</a:t>
            </a:r>
            <a:r>
              <a:rPr lang="es-ES_tradnl" dirty="0"/>
              <a:t> en orden descendente según la suma de todas sus elementos (es decir, todas las columnas)</a:t>
            </a:r>
          </a:p>
          <a:p>
            <a:r>
              <a:rPr lang="es-ES_tradnl" dirty="0"/>
              <a:t>Tener en cuenta que la comparación se hace entre filas (y no entre elementos puntuales de la matriz)</a:t>
            </a:r>
          </a:p>
          <a:p>
            <a:r>
              <a:rPr lang="es-ES_tradnl" dirty="0"/>
              <a:t>Considerar que el intercambio tiene que mover filas enteras (en vez de un solo número</a:t>
            </a:r>
            <a:r>
              <a:rPr lang="es-ES_tradnl" dirty="0" smtClean="0"/>
              <a:t>)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56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950" y="4149724"/>
            <a:ext cx="43561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1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/>
              <a:t>Algoritmos </a:t>
            </a:r>
            <a:r>
              <a:rPr lang="es-ES_tradnl" dirty="0" smtClean="0"/>
              <a:t>Básicos (Resolución)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4286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 smtClean="0"/>
              <a:t>Ordenar </a:t>
            </a:r>
            <a:r>
              <a:rPr lang="es-ES_tradnl" sz="2800" i="1" dirty="0"/>
              <a:t>por Dos Criterios</a:t>
            </a:r>
            <a:endParaRPr lang="es-ES_tradnl" sz="28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5486400" cy="4351338"/>
          </a:xfrm>
        </p:spPr>
        <p:txBody>
          <a:bodyPr/>
          <a:lstStyle/>
          <a:p>
            <a:r>
              <a:rPr lang="es-ES_tradnl" sz="2400" dirty="0"/>
              <a:t>Dados un arreglo de texto y dos arreglos de enteros de tamaño n:</a:t>
            </a:r>
          </a:p>
          <a:p>
            <a:pPr lvl="1"/>
            <a:r>
              <a:rPr lang="es-ES_tradnl" sz="2000" dirty="0"/>
              <a:t>nombres Como Texto</a:t>
            </a:r>
          </a:p>
          <a:p>
            <a:pPr lvl="1"/>
            <a:r>
              <a:rPr lang="es-ES_tradnl" sz="2000" dirty="0"/>
              <a:t>años Como Entero y altura Como Entero</a:t>
            </a:r>
          </a:p>
          <a:p>
            <a:r>
              <a:rPr lang="es-ES_tradnl" sz="2400" dirty="0"/>
              <a:t>Ordénelos los tres vectores a la vez según los años, y en caso que haya un empate, utilice la altura para desempatar</a:t>
            </a:r>
          </a:p>
          <a:p>
            <a:r>
              <a:rPr lang="es-ES_tradnl" sz="2400" dirty="0"/>
              <a:t>Tener en cuenta que los intercambios tienen que cambiar los elementos de los tres vectores a la </a:t>
            </a:r>
            <a:r>
              <a:rPr lang="es-ES_tradnl" sz="2400" dirty="0" smtClean="0"/>
              <a:t>vez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58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050" y="2906397"/>
            <a:ext cx="2974340" cy="169962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72786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4846" y="2886077"/>
            <a:ext cx="3089154" cy="203001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Básicos</a:t>
            </a:r>
            <a:b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Ranking de Facturación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>
            <a:normAutofit fontScale="92500" lnSpcReduction="10000"/>
          </a:bodyPr>
          <a:lstStyle/>
          <a:p>
            <a:r>
              <a:rPr lang="es-ES_tradnl" dirty="0"/>
              <a:t>Una empresa quiere saber quienes fueron los clientes que más facturaron en un mes</a:t>
            </a:r>
          </a:p>
          <a:p>
            <a:r>
              <a:rPr lang="es-ES_tradnl" dirty="0"/>
              <a:t>Definir dos arreglos, uno para los nombres de los clientes y otro para los montos de facturación (enteros)</a:t>
            </a:r>
          </a:p>
          <a:p>
            <a:r>
              <a:rPr lang="es-ES_tradnl" dirty="0"/>
              <a:t>La cantidad de clientes es fija (10)</a:t>
            </a:r>
          </a:p>
          <a:p>
            <a:r>
              <a:rPr lang="es-ES_tradnl" dirty="0"/>
              <a:t>Mostrar por pantalla los 5 clientes que más facturaron y los montos</a:t>
            </a:r>
          </a:p>
          <a:p>
            <a:r>
              <a:rPr lang="es-ES_tradnl" dirty="0"/>
              <a:t>Pensar en como cargar la información para facilitar la escritura del </a:t>
            </a:r>
            <a:r>
              <a:rPr lang="es-ES_tradnl" dirty="0" smtClean="0"/>
              <a:t>ranking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34636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Ordenar por Dos Criterios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59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0936" y="5714321"/>
            <a:ext cx="1295997" cy="740570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7" name="Rectángulo 6"/>
          <p:cNvSpPr/>
          <p:nvPr/>
        </p:nvSpPr>
        <p:spPr>
          <a:xfrm>
            <a:off x="1563063" y="2981418"/>
            <a:ext cx="601787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cargarPersonas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nombres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altura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i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i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n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Sin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Saltar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"Nombre: 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nombres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i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Sin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Saltar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</a:t>
            </a:r>
            <a:r>
              <a:rPr lang="es-ES_tradnl" sz="2000" dirty="0" smtClean="0">
                <a:solidFill>
                  <a:srgbClr val="FF0000"/>
                </a:solidFill>
              </a:rPr>
              <a:t>Años</a:t>
            </a:r>
            <a:r>
              <a:rPr lang="es-ES_tradnl" sz="2000" dirty="0">
                <a:solidFill>
                  <a:srgbClr val="FF0000"/>
                </a:solidFill>
              </a:rPr>
              <a:t>: 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i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Sin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Saltar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"Altura (en cm): 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altura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i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00609"/>
            <a:ext cx="7886700" cy="88080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400" dirty="0" smtClean="0"/>
              <a:t>Permite cargar los nombres, la edad y la altura de un número dado de personas y almacenarlos en arreglos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44659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Ordenar por Dos Criterios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60</a:t>
            </a:fld>
            <a:endParaRPr lang="es-ES_tradnl" dirty="0"/>
          </a:p>
        </p:txBody>
      </p:sp>
      <p:sp>
        <p:nvSpPr>
          <p:cNvPr id="11" name="Rectángulo 10"/>
          <p:cNvSpPr/>
          <p:nvPr/>
        </p:nvSpPr>
        <p:spPr>
          <a:xfrm>
            <a:off x="733940" y="3179804"/>
            <a:ext cx="767612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escribirPorPantalla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nombres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anios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altura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n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n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Sin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Saltar</a:t>
            </a:r>
            <a:r>
              <a:rPr lang="es-ES_tradnl" sz="2400" dirty="0">
                <a:solidFill>
                  <a:srgbClr val="000000"/>
                </a:solidFill>
              </a:rPr>
              <a:t> nombres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- 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Sin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Saltar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anios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</a:t>
            </a:r>
            <a:r>
              <a:rPr lang="es-ES_tradnl" sz="2400" dirty="0" smtClean="0">
                <a:solidFill>
                  <a:srgbClr val="FF0000"/>
                </a:solidFill>
              </a:rPr>
              <a:t>años </a:t>
            </a:r>
            <a:r>
              <a:rPr lang="es-ES_tradnl" sz="2400" dirty="0">
                <a:solidFill>
                  <a:srgbClr val="FF0000"/>
                </a:solidFill>
              </a:rPr>
              <a:t>- 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altura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cm"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12" name="Marcador de contenido 2"/>
          <p:cNvSpPr>
            <a:spLocks noGrp="1"/>
          </p:cNvSpPr>
          <p:nvPr>
            <p:ph idx="1"/>
          </p:nvPr>
        </p:nvSpPr>
        <p:spPr>
          <a:xfrm>
            <a:off x="628650" y="2238728"/>
            <a:ext cx="7886700" cy="880809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s-ES_tradnl" sz="2400" dirty="0" smtClean="0"/>
              <a:t>Sirve para escribir por pantalla los datos de las personas de a una línea por vez (por ejemplo, Alejandro - 32 años - 170 cm)</a:t>
            </a:r>
            <a:endParaRPr lang="es-ES_tradnl" sz="2400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0936" y="5714321"/>
            <a:ext cx="1295997" cy="74057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4768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Ordenar por Dos Criterios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61</a:t>
            </a:fld>
            <a:endParaRPr lang="es-ES_tradnl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0936" y="5714321"/>
            <a:ext cx="1295997" cy="740570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9" name="Rectángulo 8"/>
          <p:cNvSpPr/>
          <p:nvPr/>
        </p:nvSpPr>
        <p:spPr>
          <a:xfrm>
            <a:off x="181928" y="2405759"/>
            <a:ext cx="627602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burbuja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nombres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altura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i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i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2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n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j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n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000000"/>
                </a:solidFill>
              </a:rPr>
              <a:t> i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comparar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altura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2000" dirty="0" smtClean="0">
                <a:solidFill>
                  <a:srgbClr val="000000"/>
                </a:solidFill>
              </a:rPr>
              <a:t>intercambiar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nombres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2000" dirty="0" smtClean="0">
                <a:solidFill>
                  <a:srgbClr val="000000"/>
                </a:solidFill>
              </a:rPr>
              <a:t>intercambiar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err="1" smtClean="0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2000" dirty="0" smtClean="0">
                <a:solidFill>
                  <a:srgbClr val="000000"/>
                </a:solidFill>
              </a:rPr>
              <a:t>intercambiar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altura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10" name="Abrir llave 9"/>
          <p:cNvSpPr/>
          <p:nvPr/>
        </p:nvSpPr>
        <p:spPr>
          <a:xfrm rot="10800000">
            <a:off x="5369072" y="3997693"/>
            <a:ext cx="406400" cy="946297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CuadroTexto 13"/>
          <p:cNvSpPr txBox="1"/>
          <p:nvPr/>
        </p:nvSpPr>
        <p:spPr>
          <a:xfrm>
            <a:off x="5775472" y="4280286"/>
            <a:ext cx="28475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Si corresponde, se intercambian las valores en los tres arreglos</a:t>
            </a:r>
            <a:endParaRPr lang="es-ES_tradnl" sz="1600" dirty="0"/>
          </a:p>
        </p:txBody>
      </p:sp>
      <p:sp>
        <p:nvSpPr>
          <p:cNvPr id="15" name="Abrir llave 14"/>
          <p:cNvSpPr/>
          <p:nvPr/>
        </p:nvSpPr>
        <p:spPr>
          <a:xfrm rot="10800000">
            <a:off x="6392789" y="3614924"/>
            <a:ext cx="406400" cy="444251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CuadroTexto 15"/>
          <p:cNvSpPr txBox="1"/>
          <p:nvPr/>
        </p:nvSpPr>
        <p:spPr>
          <a:xfrm>
            <a:off x="6799189" y="3410355"/>
            <a:ext cx="2230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 smtClean="0"/>
              <a:t>Se comparan los </a:t>
            </a:r>
          </a:p>
          <a:p>
            <a:r>
              <a:rPr lang="es-ES_tradnl" sz="1600" dirty="0" smtClean="0"/>
              <a:t>años y la altura para determinar si burbujea</a:t>
            </a:r>
            <a:endParaRPr lang="es-ES_tradnl" sz="1600" dirty="0"/>
          </a:p>
        </p:txBody>
      </p:sp>
      <p:sp>
        <p:nvSpPr>
          <p:cNvPr id="17" name="CuadroTexto 16"/>
          <p:cNvSpPr txBox="1"/>
          <p:nvPr/>
        </p:nvSpPr>
        <p:spPr>
          <a:xfrm>
            <a:off x="5775472" y="2307190"/>
            <a:ext cx="2763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 smtClean="0"/>
              <a:t>Se reciben como parámetros los tres arreglos y su tamaño</a:t>
            </a:r>
            <a:endParaRPr lang="es-ES_tradnl" sz="1600" dirty="0"/>
          </a:p>
        </p:txBody>
      </p:sp>
      <p:sp>
        <p:nvSpPr>
          <p:cNvPr id="18" name="Abrir llave 17"/>
          <p:cNvSpPr/>
          <p:nvPr/>
        </p:nvSpPr>
        <p:spPr>
          <a:xfrm rot="10800000">
            <a:off x="5372875" y="2365106"/>
            <a:ext cx="406400" cy="444251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9487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/>
      <p:bldP spid="15" grpId="0" animBg="1"/>
      <p:bldP spid="16" grpId="0"/>
      <p:bldP spid="17" grpId="0"/>
      <p:bldP spid="18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Ordenar por Dos Criterios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62</a:t>
            </a:fld>
            <a:endParaRPr lang="es-ES_tradnl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0936" y="5714321"/>
            <a:ext cx="1295997" cy="740570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9" name="Rectángulo 18"/>
          <p:cNvSpPr/>
          <p:nvPr/>
        </p:nvSpPr>
        <p:spPr>
          <a:xfrm>
            <a:off x="399826" y="2053686"/>
            <a:ext cx="487901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400" b="1" dirty="0" err="1">
                <a:solidFill>
                  <a:srgbClr val="000080"/>
                </a:solidFill>
              </a:rPr>
              <a:t>SubAlgoritmo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comparacion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comparar</a:t>
            </a:r>
            <a:r>
              <a:rPr lang="es-ES_tradnl" sz="1400" b="1" dirty="0">
                <a:solidFill>
                  <a:srgbClr val="000000"/>
                </a:solidFill>
              </a:rPr>
              <a:t>(</a:t>
            </a:r>
            <a:r>
              <a:rPr lang="es-ES_tradnl" sz="1400" dirty="0" err="1">
                <a:solidFill>
                  <a:srgbClr val="000000"/>
                </a:solidFill>
              </a:rPr>
              <a:t>anios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altura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i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j</a:t>
            </a:r>
            <a:r>
              <a:rPr lang="es-ES_tradnl" sz="1400" b="1" dirty="0">
                <a:solidFill>
                  <a:srgbClr val="000000"/>
                </a:solidFill>
              </a:rPr>
              <a:t>)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comparacion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Como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Entero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anios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>
                <a:solidFill>
                  <a:srgbClr val="000000"/>
                </a:solidFill>
              </a:rPr>
              <a:t>i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anios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>
                <a:solidFill>
                  <a:srgbClr val="000000"/>
                </a:solidFill>
              </a:rPr>
              <a:t>j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Entonces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000000"/>
                </a:solidFill>
              </a:rPr>
              <a:t>altura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>
                <a:solidFill>
                  <a:srgbClr val="000000"/>
                </a:solidFill>
              </a:rPr>
              <a:t>i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altura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>
                <a:solidFill>
                  <a:srgbClr val="000000"/>
                </a:solidFill>
              </a:rPr>
              <a:t>j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Entonces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0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Sino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1400" b="1" dirty="0" smtClean="0">
                <a:solidFill>
                  <a:srgbClr val="000080"/>
                </a:solidFill>
              </a:rPr>
              <a:t>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000000"/>
                </a:solidFill>
              </a:rPr>
              <a:t>altura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>
                <a:solidFill>
                  <a:srgbClr val="000000"/>
                </a:solidFill>
              </a:rPr>
              <a:t>i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&lt;</a:t>
            </a:r>
            <a:r>
              <a:rPr lang="es-ES_tradnl" sz="1400" dirty="0">
                <a:solidFill>
                  <a:srgbClr val="000000"/>
                </a:solidFill>
              </a:rPr>
              <a:t> altura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>
                <a:solidFill>
                  <a:srgbClr val="000000"/>
                </a:solidFill>
              </a:rPr>
              <a:t>j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Entonces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1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-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b="1" dirty="0" smtClean="0">
                <a:solidFill>
                  <a:srgbClr val="000080"/>
                </a:solidFill>
              </a:rPr>
              <a:t>Sino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4"/>
            <a:r>
              <a:rPr lang="es-ES_tradnl" sz="1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Sino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anios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>
                <a:solidFill>
                  <a:srgbClr val="000000"/>
                </a:solidFill>
              </a:rPr>
              <a:t>i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&lt;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anios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>
                <a:solidFill>
                  <a:srgbClr val="000000"/>
                </a:solidFill>
              </a:rPr>
              <a:t>j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-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Sino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1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1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1400" dirty="0"/>
          </a:p>
        </p:txBody>
      </p:sp>
      <p:sp>
        <p:nvSpPr>
          <p:cNvPr id="20" name="Abrir llave 19"/>
          <p:cNvSpPr/>
          <p:nvPr/>
        </p:nvSpPr>
        <p:spPr>
          <a:xfrm rot="10800000">
            <a:off x="4039857" y="2619136"/>
            <a:ext cx="406400" cy="2214985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Abrir llave 20"/>
          <p:cNvSpPr/>
          <p:nvPr/>
        </p:nvSpPr>
        <p:spPr>
          <a:xfrm rot="10800000">
            <a:off x="4039857" y="4931346"/>
            <a:ext cx="406400" cy="1385706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CuadroTexto 21"/>
          <p:cNvSpPr txBox="1"/>
          <p:nvPr/>
        </p:nvSpPr>
        <p:spPr>
          <a:xfrm>
            <a:off x="4446257" y="4993614"/>
            <a:ext cx="2869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Si los valores almacenados en “años” son diferentes, entonces se determina si son mayores o menores para establecer el orden de los arreglos</a:t>
            </a:r>
            <a:endParaRPr lang="es-ES_tradnl" sz="1600" dirty="0"/>
          </a:p>
        </p:txBody>
      </p:sp>
      <p:sp>
        <p:nvSpPr>
          <p:cNvPr id="31" name="CuadroTexto 30"/>
          <p:cNvSpPr txBox="1"/>
          <p:nvPr/>
        </p:nvSpPr>
        <p:spPr>
          <a:xfrm>
            <a:off x="4446257" y="3188019"/>
            <a:ext cx="26355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Si los valores almacenados en “años” son iguales, entonces se comparan los valores almacenados en “altura”</a:t>
            </a:r>
            <a:endParaRPr lang="es-ES_tradnl" sz="1600" dirty="0"/>
          </a:p>
        </p:txBody>
      </p:sp>
    </p:spTree>
    <p:extLst>
      <p:ext uri="{BB962C8B-B14F-4D97-AF65-F5344CB8AC3E}">
        <p14:creationId xmlns:p14="http://schemas.microsoft.com/office/powerpoint/2010/main" val="2008013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/>
      <p:bldP spid="31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Ordenar por Dos Criterios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63</a:t>
            </a:fld>
            <a:endParaRPr lang="es-ES_tradnl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0936" y="5714321"/>
            <a:ext cx="1295997" cy="740570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1" name="Rectángulo 10"/>
          <p:cNvSpPr/>
          <p:nvPr/>
        </p:nvSpPr>
        <p:spPr>
          <a:xfrm>
            <a:off x="1862425" y="2240848"/>
            <a:ext cx="5419149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DosCriterios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n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n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6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nombres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Texto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altura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nombres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n</a:t>
            </a:r>
            <a:r>
              <a:rPr lang="es-ES_tradnl" sz="2000" b="1" dirty="0">
                <a:solidFill>
                  <a:srgbClr val="000000"/>
                </a:solidFill>
              </a:rPr>
              <a:t>],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n</a:t>
            </a:r>
            <a:r>
              <a:rPr lang="es-ES_tradnl" sz="2000" b="1" dirty="0">
                <a:solidFill>
                  <a:srgbClr val="000000"/>
                </a:solidFill>
              </a:rPr>
              <a:t>],</a:t>
            </a:r>
            <a:r>
              <a:rPr lang="es-ES_tradnl" sz="2000" dirty="0">
                <a:solidFill>
                  <a:srgbClr val="000000"/>
                </a:solidFill>
              </a:rPr>
              <a:t> altura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n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err="1" smtClean="0">
                <a:solidFill>
                  <a:srgbClr val="000000"/>
                </a:solidFill>
              </a:rPr>
              <a:t>cargarPersonas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nombres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altura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"Sin ordenar"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err="1" smtClean="0">
                <a:solidFill>
                  <a:srgbClr val="000000"/>
                </a:solidFill>
              </a:rPr>
              <a:t>escribirPorPantalla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nombres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altura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"Ordenado"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burbuja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nombres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altura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err="1" smtClean="0">
                <a:solidFill>
                  <a:srgbClr val="000000"/>
                </a:solidFill>
              </a:rPr>
              <a:t>escribirPorPantalla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nombres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anios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altura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17223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Algoritmos de Ordenamiento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 Ordenar con Arreglo Auxiliar</a:t>
            </a:r>
            <a:endParaRPr lang="es-ES_tradnl" sz="28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098030" cy="2920600"/>
          </a:xfrm>
        </p:spPr>
        <p:txBody>
          <a:bodyPr>
            <a:normAutofit fontScale="92500" lnSpcReduction="20000"/>
          </a:bodyPr>
          <a:lstStyle/>
          <a:p>
            <a:r>
              <a:rPr lang="es-ES_tradnl" sz="2400" dirty="0"/>
              <a:t>Desarrollar un programa que permita ordenar un arreglo “a” de tamaño “n” sin modificarlo, es decir, sin hacer los intercambios sobre la estructura “a”</a:t>
            </a:r>
          </a:p>
          <a:p>
            <a:r>
              <a:rPr lang="es-ES_tradnl" sz="2400" dirty="0"/>
              <a:t>Utilizar un arreglo auxiliar “</a:t>
            </a:r>
            <a:r>
              <a:rPr lang="es-ES_tradnl" sz="2400" dirty="0" err="1"/>
              <a:t>aux</a:t>
            </a:r>
            <a:r>
              <a:rPr lang="es-ES_tradnl" sz="2400" dirty="0"/>
              <a:t>” cargado con los índices del arreglo “a” (de 0 a n)</a:t>
            </a:r>
          </a:p>
          <a:p>
            <a:r>
              <a:rPr lang="es-ES_tradnl" sz="2400" dirty="0"/>
              <a:t>El ordenamiento tiene que hacerse mirando los valores de “a” pero haciendo los intercambios en “</a:t>
            </a:r>
            <a:r>
              <a:rPr lang="es-ES_tradnl" sz="2400" dirty="0" err="1"/>
              <a:t>aux</a:t>
            </a:r>
            <a:r>
              <a:rPr lang="es-ES_tradnl" sz="2400" dirty="0"/>
              <a:t>”</a:t>
            </a:r>
          </a:p>
          <a:p>
            <a:r>
              <a:rPr lang="es-ES_tradnl" sz="2400" dirty="0"/>
              <a:t>Crear un método que permita imprimir ordenado que reciba como parámetros “a”, “</a:t>
            </a:r>
            <a:r>
              <a:rPr lang="es-ES_tradnl" sz="2400" dirty="0" err="1"/>
              <a:t>aux</a:t>
            </a:r>
            <a:r>
              <a:rPr lang="es-ES_tradnl" sz="2400" dirty="0"/>
              <a:t>” y “n”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64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5626" y="1924431"/>
            <a:ext cx="1685786" cy="1685786"/>
          </a:xfrm>
          <a:prstGeom prst="rect">
            <a:avLst/>
          </a:prstGeom>
        </p:spPr>
      </p:pic>
      <p:sp>
        <p:nvSpPr>
          <p:cNvPr id="8" name="Marcador de pie de página 3"/>
          <p:cNvSpPr txBox="1">
            <a:spLocks/>
          </p:cNvSpPr>
          <p:nvPr/>
        </p:nvSpPr>
        <p:spPr>
          <a:xfrm>
            <a:off x="3077210" y="6145814"/>
            <a:ext cx="3086100" cy="365125"/>
          </a:xfrm>
          <a:prstGeom prst="rect">
            <a:avLst/>
          </a:prstGeom>
        </p:spPr>
        <p:txBody>
          <a:bodyPr anchor="ctr"/>
          <a:lstStyle>
            <a:defPPr>
              <a:defRPr lang="es-ES_tradnl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mtClean="0"/>
              <a:t>Programa 111Mil</a:t>
            </a:r>
            <a:endParaRPr lang="es-ES_tradnl" dirty="0"/>
          </a:p>
        </p:txBody>
      </p:sp>
      <p:graphicFrame>
        <p:nvGraphicFramePr>
          <p:cNvPr id="9" name="Tabla 8"/>
          <p:cNvGraphicFramePr>
            <a:graphicFrameLocks noGrp="1"/>
          </p:cNvGraphicFramePr>
          <p:nvPr>
            <p:extLst/>
          </p:nvPr>
        </p:nvGraphicFramePr>
        <p:xfrm>
          <a:off x="1592580" y="5085522"/>
          <a:ext cx="214376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8752"/>
                <a:gridCol w="428752"/>
                <a:gridCol w="428752"/>
                <a:gridCol w="428752"/>
                <a:gridCol w="42875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Tabla 9"/>
          <p:cNvGraphicFramePr>
            <a:graphicFrameLocks noGrp="1"/>
          </p:cNvGraphicFramePr>
          <p:nvPr>
            <p:extLst/>
          </p:nvPr>
        </p:nvGraphicFramePr>
        <p:xfrm>
          <a:off x="1592580" y="5661626"/>
          <a:ext cx="214376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8752"/>
                <a:gridCol w="428752"/>
                <a:gridCol w="428752"/>
                <a:gridCol w="428752"/>
                <a:gridCol w="42875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27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16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1" name="Tabla 10"/>
          <p:cNvGraphicFramePr>
            <a:graphicFrameLocks noGrp="1"/>
          </p:cNvGraphicFramePr>
          <p:nvPr>
            <p:extLst/>
          </p:nvPr>
        </p:nvGraphicFramePr>
        <p:xfrm>
          <a:off x="5582920" y="5085522"/>
          <a:ext cx="214376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8752"/>
                <a:gridCol w="428752"/>
                <a:gridCol w="428752"/>
                <a:gridCol w="428752"/>
                <a:gridCol w="42875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Tabla 11"/>
          <p:cNvGraphicFramePr>
            <a:graphicFrameLocks noGrp="1"/>
          </p:cNvGraphicFramePr>
          <p:nvPr>
            <p:extLst/>
          </p:nvPr>
        </p:nvGraphicFramePr>
        <p:xfrm>
          <a:off x="5582920" y="5661626"/>
          <a:ext cx="214376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8752"/>
                <a:gridCol w="428752"/>
                <a:gridCol w="428752"/>
                <a:gridCol w="428752"/>
                <a:gridCol w="42875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27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16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Marcador de contenido 2"/>
          <p:cNvSpPr txBox="1">
            <a:spLocks/>
          </p:cNvSpPr>
          <p:nvPr/>
        </p:nvSpPr>
        <p:spPr>
          <a:xfrm>
            <a:off x="738505" y="5097300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err="1" smtClean="0"/>
              <a:t>aux</a:t>
            </a:r>
            <a:endParaRPr lang="es-ES_tradnl" sz="2000" dirty="0" smtClean="0"/>
          </a:p>
        </p:txBody>
      </p:sp>
      <p:sp>
        <p:nvSpPr>
          <p:cNvPr id="14" name="Marcador de contenido 2"/>
          <p:cNvSpPr txBox="1">
            <a:spLocks/>
          </p:cNvSpPr>
          <p:nvPr/>
        </p:nvSpPr>
        <p:spPr>
          <a:xfrm>
            <a:off x="738505" y="5690104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smtClean="0"/>
              <a:t>a</a:t>
            </a:r>
            <a:endParaRPr lang="es-ES_tradnl" sz="2000" dirty="0" smtClean="0"/>
          </a:p>
        </p:txBody>
      </p:sp>
      <p:sp>
        <p:nvSpPr>
          <p:cNvPr id="15" name="Marcador de contenido 2"/>
          <p:cNvSpPr txBox="1">
            <a:spLocks/>
          </p:cNvSpPr>
          <p:nvPr/>
        </p:nvSpPr>
        <p:spPr>
          <a:xfrm>
            <a:off x="7726680" y="5690104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smtClean="0"/>
              <a:t>a</a:t>
            </a:r>
            <a:endParaRPr lang="es-ES_tradnl" sz="2000" dirty="0" smtClean="0"/>
          </a:p>
        </p:txBody>
      </p:sp>
      <p:sp>
        <p:nvSpPr>
          <p:cNvPr id="16" name="Marcador de contenido 2"/>
          <p:cNvSpPr txBox="1">
            <a:spLocks/>
          </p:cNvSpPr>
          <p:nvPr/>
        </p:nvSpPr>
        <p:spPr>
          <a:xfrm>
            <a:off x="7726680" y="5109078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err="1" smtClean="0"/>
              <a:t>aux</a:t>
            </a:r>
            <a:endParaRPr lang="es-ES_tradnl" sz="2000" dirty="0" smtClean="0"/>
          </a:p>
        </p:txBody>
      </p:sp>
      <p:sp>
        <p:nvSpPr>
          <p:cNvPr id="17" name="Flecha derecha 16"/>
          <p:cNvSpPr/>
          <p:nvPr/>
        </p:nvSpPr>
        <p:spPr>
          <a:xfrm>
            <a:off x="4110990" y="5097300"/>
            <a:ext cx="1097280" cy="9469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Marcador de contenido 2"/>
          <p:cNvSpPr txBox="1">
            <a:spLocks/>
          </p:cNvSpPr>
          <p:nvPr/>
        </p:nvSpPr>
        <p:spPr>
          <a:xfrm>
            <a:off x="4172585" y="5397130"/>
            <a:ext cx="792480" cy="347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smtClean="0"/>
              <a:t>ordenar</a:t>
            </a:r>
            <a:endParaRPr lang="es-ES_tradnl" sz="2000" dirty="0" smtClean="0"/>
          </a:p>
        </p:txBody>
      </p:sp>
      <p:sp>
        <p:nvSpPr>
          <p:cNvPr id="19" name="Marcador de contenido 2"/>
          <p:cNvSpPr txBox="1">
            <a:spLocks/>
          </p:cNvSpPr>
          <p:nvPr/>
        </p:nvSpPr>
        <p:spPr>
          <a:xfrm>
            <a:off x="1766570" y="6101362"/>
            <a:ext cx="1795780" cy="54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smtClean="0"/>
              <a:t>a[0]=a[</a:t>
            </a:r>
            <a:r>
              <a:rPr lang="es-ES_tradnl" sz="2000" dirty="0" err="1" smtClean="0"/>
              <a:t>aux</a:t>
            </a:r>
            <a:r>
              <a:rPr lang="es-ES_tradnl" sz="2000" dirty="0" smtClean="0"/>
              <a:t>[0]]=12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ES_tradnl" sz="2000" dirty="0" smtClean="0"/>
              <a:t>a[4]=a[</a:t>
            </a:r>
            <a:r>
              <a:rPr lang="es-ES_tradnl" sz="2000" dirty="0" err="1" smtClean="0"/>
              <a:t>aux</a:t>
            </a:r>
            <a:r>
              <a:rPr lang="es-ES_tradnl" sz="2000" dirty="0" smtClean="0"/>
              <a:t>[4]]=4</a:t>
            </a:r>
            <a:endParaRPr lang="es-ES_tradnl" sz="2000" dirty="0"/>
          </a:p>
        </p:txBody>
      </p:sp>
      <p:sp>
        <p:nvSpPr>
          <p:cNvPr id="20" name="Marcador de contenido 2"/>
          <p:cNvSpPr txBox="1">
            <a:spLocks/>
          </p:cNvSpPr>
          <p:nvPr/>
        </p:nvSpPr>
        <p:spPr>
          <a:xfrm>
            <a:off x="5678170" y="6101361"/>
            <a:ext cx="1795780" cy="54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smtClean="0"/>
              <a:t>a[</a:t>
            </a:r>
            <a:r>
              <a:rPr lang="es-ES_tradnl" sz="2000" dirty="0" err="1" smtClean="0"/>
              <a:t>aux</a:t>
            </a:r>
            <a:r>
              <a:rPr lang="es-ES_tradnl" sz="2000" dirty="0" smtClean="0"/>
              <a:t>[0]]=a[1]=3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ES_tradnl" sz="2000" dirty="0" smtClean="0"/>
              <a:t>a[</a:t>
            </a:r>
            <a:r>
              <a:rPr lang="es-ES_tradnl" sz="2000" dirty="0" err="1" smtClean="0"/>
              <a:t>aux</a:t>
            </a:r>
            <a:r>
              <a:rPr lang="es-ES_tradnl" sz="2000" dirty="0" smtClean="0"/>
              <a:t>[4]]=a[2]=27</a:t>
            </a:r>
            <a:endParaRPr lang="es-ES_tradnl" sz="2000" dirty="0"/>
          </a:p>
        </p:txBody>
      </p:sp>
      <p:sp>
        <p:nvSpPr>
          <p:cNvPr id="21" name="Marcador de contenido 2"/>
          <p:cNvSpPr txBox="1">
            <a:spLocks/>
          </p:cNvSpPr>
          <p:nvPr/>
        </p:nvSpPr>
        <p:spPr>
          <a:xfrm>
            <a:off x="3722370" y="6114060"/>
            <a:ext cx="1795780" cy="54610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smtClean="0"/>
              <a:t>mínimo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_tradnl" sz="2000" dirty="0" smtClean="0"/>
              <a:t>máximo</a:t>
            </a:r>
            <a:endParaRPr lang="es-ES_tradnl" sz="2000" dirty="0"/>
          </a:p>
        </p:txBody>
      </p:sp>
      <p:cxnSp>
        <p:nvCxnSpPr>
          <p:cNvPr id="22" name="Conector recto de flecha 21"/>
          <p:cNvCxnSpPr/>
          <p:nvPr/>
        </p:nvCxnSpPr>
        <p:spPr>
          <a:xfrm>
            <a:off x="5036820" y="6387110"/>
            <a:ext cx="546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/>
          <p:nvPr/>
        </p:nvCxnSpPr>
        <p:spPr>
          <a:xfrm flipH="1">
            <a:off x="3562350" y="6374411"/>
            <a:ext cx="548640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145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Algoritmos de Ordenamiento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Ordenar con Arreglo Auxiliar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65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226" y="1055770"/>
            <a:ext cx="908774" cy="908774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423356" y="3480762"/>
            <a:ext cx="62972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err="1">
                <a:solidFill>
                  <a:srgbClr val="000080"/>
                </a:solidFill>
              </a:rPr>
              <a:t>SubAlgoritmo</a:t>
            </a:r>
            <a:r>
              <a:rPr lang="es-ES_tradnl" sz="2800" dirty="0">
                <a:solidFill>
                  <a:srgbClr val="000000"/>
                </a:solidFill>
              </a:rPr>
              <a:t> cargar</a:t>
            </a:r>
            <a:r>
              <a:rPr lang="es-ES_tradnl" sz="2800" b="1" dirty="0">
                <a:solidFill>
                  <a:srgbClr val="000000"/>
                </a:solidFill>
              </a:rPr>
              <a:t>(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n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numAzar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i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Para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i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Hasta</a:t>
            </a:r>
            <a:r>
              <a:rPr lang="es-ES_tradnl" sz="2800" dirty="0">
                <a:solidFill>
                  <a:srgbClr val="000000"/>
                </a:solidFill>
              </a:rPr>
              <a:t> n </a:t>
            </a:r>
            <a:r>
              <a:rPr lang="es-ES_tradnl" sz="2800" b="1" dirty="0">
                <a:solidFill>
                  <a:srgbClr val="000000"/>
                </a:solidFill>
              </a:rPr>
              <a:t>-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Con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Paso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</a:rPr>
              <a:t>Hacer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 smtClean="0">
                <a:solidFill>
                  <a:srgbClr val="000000"/>
                </a:solidFill>
              </a:rPr>
              <a:t>[</a:t>
            </a:r>
            <a:r>
              <a:rPr lang="es-ES_tradnl" sz="2800" dirty="0" smtClean="0">
                <a:solidFill>
                  <a:srgbClr val="000000"/>
                </a:solidFill>
              </a:rPr>
              <a:t>i</a:t>
            </a:r>
            <a:r>
              <a:rPr lang="es-ES_tradnl" sz="2800" b="1" dirty="0">
                <a:solidFill>
                  <a:srgbClr val="000000"/>
                </a:solidFill>
              </a:rPr>
              <a:t>]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80"/>
                </a:solidFill>
              </a:rPr>
              <a:t>Azar</a:t>
            </a:r>
            <a:r>
              <a:rPr lang="es-ES_tradnl" sz="2800" b="1" dirty="0">
                <a:solidFill>
                  <a:srgbClr val="000000"/>
                </a:solidFill>
              </a:rPr>
              <a:t>(</a:t>
            </a:r>
            <a:r>
              <a:rPr lang="es-ES_tradnl" sz="2800" dirty="0" err="1">
                <a:solidFill>
                  <a:srgbClr val="000000"/>
                </a:solidFill>
              </a:rPr>
              <a:t>numAzar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800" dirty="0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98200"/>
            <a:ext cx="7886700" cy="120467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400" dirty="0" smtClean="0"/>
              <a:t>Completa un arreglo “a” de valores enteros al azar cuyo rango es entre 0 y el valor “</a:t>
            </a:r>
            <a:r>
              <a:rPr lang="es-ES_tradnl" sz="2400" dirty="0" err="1" smtClean="0"/>
              <a:t>numAzar</a:t>
            </a:r>
            <a:r>
              <a:rPr lang="es-ES_tradnl" sz="2400" dirty="0" smtClean="0"/>
              <a:t>” ingresado como parámetro (menos 1)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64365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Algoritmos de Ordenamiento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Ordenar con Arreglo Auxiliar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66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226" y="1055770"/>
            <a:ext cx="908774" cy="908774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326257" y="3437245"/>
            <a:ext cx="649148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err="1">
                <a:solidFill>
                  <a:srgbClr val="000080"/>
                </a:solidFill>
              </a:rPr>
              <a:t>SubAlgoritmo</a:t>
            </a:r>
            <a:r>
              <a:rPr lang="es-ES_tradnl" sz="2800" dirty="0">
                <a:solidFill>
                  <a:srgbClr val="000000"/>
                </a:solidFill>
              </a:rPr>
              <a:t> inicializar</a:t>
            </a:r>
            <a:r>
              <a:rPr lang="es-ES_tradnl" sz="2800" b="1" dirty="0">
                <a:solidFill>
                  <a:srgbClr val="000000"/>
                </a:solidFill>
              </a:rPr>
              <a:t>(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n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i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Para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i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Hasta</a:t>
            </a:r>
            <a:r>
              <a:rPr lang="es-ES_tradnl" sz="2800" dirty="0">
                <a:solidFill>
                  <a:srgbClr val="000000"/>
                </a:solidFill>
              </a:rPr>
              <a:t> n </a:t>
            </a:r>
            <a:r>
              <a:rPr lang="es-ES_tradnl" sz="2800" b="1" dirty="0">
                <a:solidFill>
                  <a:srgbClr val="000000"/>
                </a:solidFill>
              </a:rPr>
              <a:t>-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Con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Paso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</a:rPr>
              <a:t>1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</a:rPr>
              <a:t>Hacer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 smtClean="0">
                <a:solidFill>
                  <a:srgbClr val="000000"/>
                </a:solidFill>
              </a:rPr>
              <a:t>[</a:t>
            </a:r>
            <a:r>
              <a:rPr lang="es-ES_tradnl" sz="2800" dirty="0" smtClean="0">
                <a:solidFill>
                  <a:srgbClr val="000000"/>
                </a:solidFill>
              </a:rPr>
              <a:t>i</a:t>
            </a:r>
            <a:r>
              <a:rPr lang="es-ES_tradnl" sz="2800" b="1" dirty="0">
                <a:solidFill>
                  <a:srgbClr val="000000"/>
                </a:solidFill>
              </a:rPr>
              <a:t>]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i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800" dirty="0"/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628650" y="2326174"/>
            <a:ext cx="7886700" cy="880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s-ES_tradnl" smtClean="0"/>
              <a:t>Completa un arreglo “a” de valores enteros consecutivos entre 0 y “n” - 1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3797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Algoritmos de Ordenamiento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Ordenar con Arreglo Auxiliar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67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226" y="1055770"/>
            <a:ext cx="908774" cy="908774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440712" y="3466881"/>
            <a:ext cx="626257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err="1">
                <a:solidFill>
                  <a:srgbClr val="000080"/>
                </a:solidFill>
              </a:rPr>
              <a:t>SubAlgoritmo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escribirEnUnaLinea</a:t>
            </a:r>
            <a:r>
              <a:rPr lang="es-ES_tradnl" sz="2800" b="1" dirty="0">
                <a:solidFill>
                  <a:srgbClr val="000000"/>
                </a:solidFill>
              </a:rPr>
              <a:t>(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n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i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Para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i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</a:rPr>
              <a:t>Hasta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n </a:t>
            </a:r>
            <a:r>
              <a:rPr lang="es-ES_tradnl" sz="2800" b="1" dirty="0">
                <a:solidFill>
                  <a:srgbClr val="000000"/>
                </a:solidFill>
              </a:rPr>
              <a:t>-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2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Con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Paso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Hacer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Sin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Saltar</a:t>
            </a:r>
            <a:r>
              <a:rPr lang="es-ES_tradnl" sz="2800" dirty="0">
                <a:solidFill>
                  <a:srgbClr val="000000"/>
                </a:solidFill>
              </a:rPr>
              <a:t> a</a:t>
            </a:r>
            <a:r>
              <a:rPr lang="es-ES_tradnl" sz="2800" b="1" dirty="0">
                <a:solidFill>
                  <a:srgbClr val="000000"/>
                </a:solidFill>
              </a:rPr>
              <a:t>[</a:t>
            </a:r>
            <a:r>
              <a:rPr lang="es-ES_tradnl" sz="2800" dirty="0">
                <a:solidFill>
                  <a:srgbClr val="000000"/>
                </a:solidFill>
              </a:rPr>
              <a:t>i</a:t>
            </a:r>
            <a:r>
              <a:rPr lang="es-ES_tradnl" sz="2800" b="1" dirty="0">
                <a:solidFill>
                  <a:srgbClr val="000000"/>
                </a:solidFill>
              </a:rPr>
              <a:t>],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 "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[</a:t>
            </a:r>
            <a:r>
              <a:rPr lang="es-ES_tradnl" sz="2800" dirty="0">
                <a:solidFill>
                  <a:srgbClr val="000000"/>
                </a:solidFill>
              </a:rPr>
              <a:t>n </a:t>
            </a:r>
            <a:r>
              <a:rPr lang="es-ES_tradnl" sz="2800" b="1" dirty="0">
                <a:solidFill>
                  <a:srgbClr val="000000"/>
                </a:solidFill>
              </a:rPr>
              <a:t>-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b="1" dirty="0">
                <a:solidFill>
                  <a:srgbClr val="000000"/>
                </a:solidFill>
              </a:rPr>
              <a:t>]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800" dirty="0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079629"/>
            <a:ext cx="7886700" cy="14279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400" dirty="0" smtClean="0"/>
              <a:t>Permite escribir por pantalla un arreglo “a” de tamaño “n” aprovechando la instrucción </a:t>
            </a:r>
            <a:r>
              <a:rPr lang="es-ES_tradnl" sz="2400" i="1" dirty="0" smtClean="0"/>
              <a:t>Escribir Sin Saltar </a:t>
            </a:r>
            <a:r>
              <a:rPr lang="es-ES_tradnl" sz="2400" dirty="0" smtClean="0"/>
              <a:t>para mostrarlo en una única línea separados por espacios (por ejemplo, “1 10 25 50 22”)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30157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Algoritmos de Ordenamiento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Ordenar con Arreglo Auxiliar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68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226" y="1055770"/>
            <a:ext cx="908774" cy="908774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384890" y="3429681"/>
            <a:ext cx="637421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err="1">
                <a:solidFill>
                  <a:srgbClr val="000080"/>
                </a:solidFill>
              </a:rPr>
              <a:t>SubAlgoritmo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escribirConIndice</a:t>
            </a:r>
            <a:r>
              <a:rPr lang="es-ES_tradnl" sz="2800" b="1" dirty="0">
                <a:solidFill>
                  <a:srgbClr val="000000"/>
                </a:solidFill>
              </a:rPr>
              <a:t>(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aux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n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i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Para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i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Hasta</a:t>
            </a:r>
            <a:r>
              <a:rPr lang="es-ES_tradnl" sz="2800" dirty="0">
                <a:solidFill>
                  <a:srgbClr val="000000"/>
                </a:solidFill>
              </a:rPr>
              <a:t> n </a:t>
            </a:r>
            <a:r>
              <a:rPr lang="es-ES_tradnl" sz="2800" b="1" dirty="0">
                <a:solidFill>
                  <a:srgbClr val="000000"/>
                </a:solidFill>
              </a:rPr>
              <a:t>-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2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Con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Paso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</a:rPr>
              <a:t>Hacer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Sin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Saltar</a:t>
            </a:r>
            <a:r>
              <a:rPr lang="es-ES_tradnl" sz="2800" dirty="0">
                <a:solidFill>
                  <a:srgbClr val="000000"/>
                </a:solidFill>
              </a:rPr>
              <a:t> a</a:t>
            </a:r>
            <a:r>
              <a:rPr lang="es-ES_tradnl" sz="2800" b="1" dirty="0">
                <a:solidFill>
                  <a:srgbClr val="000000"/>
                </a:solidFill>
              </a:rPr>
              <a:t>[</a:t>
            </a:r>
            <a:r>
              <a:rPr lang="es-ES_tradnl" sz="2800" dirty="0" err="1">
                <a:solidFill>
                  <a:srgbClr val="000000"/>
                </a:solidFill>
              </a:rPr>
              <a:t>aux</a:t>
            </a:r>
            <a:r>
              <a:rPr lang="es-ES_tradnl" sz="2800" b="1" dirty="0">
                <a:solidFill>
                  <a:srgbClr val="000000"/>
                </a:solidFill>
              </a:rPr>
              <a:t>[</a:t>
            </a:r>
            <a:r>
              <a:rPr lang="es-ES_tradnl" sz="2800" dirty="0">
                <a:solidFill>
                  <a:srgbClr val="000000"/>
                </a:solidFill>
              </a:rPr>
              <a:t>i</a:t>
            </a:r>
            <a:r>
              <a:rPr lang="es-ES_tradnl" sz="2800" b="1" dirty="0">
                <a:solidFill>
                  <a:srgbClr val="000000"/>
                </a:solidFill>
              </a:rPr>
              <a:t>]],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 "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[</a:t>
            </a:r>
            <a:r>
              <a:rPr lang="es-ES_tradnl" sz="2800" dirty="0" err="1">
                <a:solidFill>
                  <a:srgbClr val="000000"/>
                </a:solidFill>
              </a:rPr>
              <a:t>aux</a:t>
            </a:r>
            <a:r>
              <a:rPr lang="es-ES_tradnl" sz="2800" b="1" dirty="0">
                <a:solidFill>
                  <a:srgbClr val="000000"/>
                </a:solidFill>
              </a:rPr>
              <a:t>[</a:t>
            </a:r>
            <a:r>
              <a:rPr lang="es-ES_tradnl" sz="2800" dirty="0">
                <a:solidFill>
                  <a:srgbClr val="000000"/>
                </a:solidFill>
              </a:rPr>
              <a:t>n </a:t>
            </a:r>
            <a:r>
              <a:rPr lang="es-ES_tradnl" sz="2800" b="1" dirty="0">
                <a:solidFill>
                  <a:srgbClr val="000000"/>
                </a:solidFill>
              </a:rPr>
              <a:t>-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b="1" dirty="0">
                <a:solidFill>
                  <a:srgbClr val="000000"/>
                </a:solidFill>
              </a:rPr>
              <a:t>]]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800" dirty="0"/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628650" y="2266149"/>
            <a:ext cx="7886700" cy="1084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s-ES_tradnl" sz="2400" dirty="0" smtClean="0"/>
              <a:t>Permite escribir por pantalla un arreglo “a” de tamaño “n” en una única línea, pero utilizando el arreglo “</a:t>
            </a:r>
            <a:r>
              <a:rPr lang="es-ES_tradnl" sz="2400" dirty="0" err="1" smtClean="0"/>
              <a:t>aux</a:t>
            </a:r>
            <a:r>
              <a:rPr lang="es-ES_tradnl" sz="2400" dirty="0" smtClean="0"/>
              <a:t>” como índice para acceder a las posiciones de “a”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46956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Básicos</a:t>
            </a:r>
            <a:b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Ranking de Facturación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</a:t>
            </a:fld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755" y="1314769"/>
            <a:ext cx="1854335" cy="1218563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1248410" y="2270377"/>
            <a:ext cx="664718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Definir</a:t>
            </a:r>
            <a:r>
              <a:rPr lang="es-ES_tradnl" sz="2400" dirty="0">
                <a:solidFill>
                  <a:srgbClr val="000000"/>
                </a:solidFill>
              </a:rPr>
              <a:t> clientes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Texto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facturacion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Real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cantidad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 smtClean="0">
                <a:solidFill>
                  <a:srgbClr val="000000"/>
                </a:solidFill>
              </a:rPr>
              <a:t>cantidad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clientes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cantidad</a:t>
            </a:r>
            <a:r>
              <a:rPr lang="es-ES_tradnl" sz="2400" b="1" dirty="0">
                <a:solidFill>
                  <a:srgbClr val="000000"/>
                </a:solidFill>
              </a:rPr>
              <a:t>],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facturacion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cantidad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i="1" dirty="0" smtClean="0">
                <a:solidFill>
                  <a:srgbClr val="969696"/>
                </a:solidFill>
              </a:rPr>
              <a:t>//</a:t>
            </a:r>
            <a:r>
              <a:rPr lang="es-ES_tradnl" sz="2400" i="1" dirty="0">
                <a:solidFill>
                  <a:srgbClr val="969696"/>
                </a:solidFill>
              </a:rPr>
              <a:t>Cargo ordenado, uno por uno </a:t>
            </a:r>
            <a:endParaRPr lang="es-ES_tradnl" sz="2400" i="1" dirty="0" smtClean="0">
              <a:solidFill>
                <a:srgbClr val="969696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"Cargando los arreglos de forma ordenada"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cliente</a:t>
            </a:r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Como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Texto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fact</a:t>
            </a:r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Como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Real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numCliente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Entero</a:t>
            </a:r>
            <a:endParaRPr lang="es-ES_tradnl" sz="2400" dirty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80"/>
                </a:solidFill>
              </a:rPr>
              <a:t>Definir</a:t>
            </a:r>
            <a:r>
              <a:rPr lang="es-ES_tradnl" sz="2400" dirty="0">
                <a:solidFill>
                  <a:srgbClr val="000000"/>
                </a:solidFill>
              </a:rPr>
              <a:t> 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7341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Algoritmos de Ordenamiento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Ordenar con Arreglo Auxiliar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69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226" y="1055770"/>
            <a:ext cx="908774" cy="90877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536404" y="3040936"/>
            <a:ext cx="607119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err="1">
                <a:solidFill>
                  <a:srgbClr val="000080"/>
                </a:solidFill>
              </a:rPr>
              <a:t>SubAlgoritmo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mostrarArreglos</a:t>
            </a:r>
            <a:r>
              <a:rPr lang="es-ES_tradnl" sz="2800" b="1" dirty="0">
                <a:solidFill>
                  <a:srgbClr val="000000"/>
                </a:solidFill>
              </a:rPr>
              <a:t>(</a:t>
            </a:r>
            <a:r>
              <a:rPr lang="es-ES_tradnl" sz="2800" dirty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aux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n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Sin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Saltar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</a:t>
            </a:r>
            <a:r>
              <a:rPr lang="es-ES_tradnl" sz="2800" dirty="0" smtClean="0">
                <a:solidFill>
                  <a:srgbClr val="FF0000"/>
                </a:solidFill>
              </a:rPr>
              <a:t>a[i]="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n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Sin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Saltar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</a:t>
            </a:r>
            <a:r>
              <a:rPr lang="es-ES_tradnl" sz="2800" dirty="0" err="1" smtClean="0">
                <a:solidFill>
                  <a:srgbClr val="FF0000"/>
                </a:solidFill>
              </a:rPr>
              <a:t>aux</a:t>
            </a:r>
            <a:r>
              <a:rPr lang="es-ES_tradnl" sz="2800" dirty="0" smtClean="0">
                <a:solidFill>
                  <a:srgbClr val="FF0000"/>
                </a:solidFill>
              </a:rPr>
              <a:t>[i]="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err="1" smtClean="0">
                <a:solidFill>
                  <a:srgbClr val="000000"/>
                </a:solidFill>
              </a:rPr>
              <a:t>aux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n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Sin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Saltar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</a:t>
            </a:r>
            <a:r>
              <a:rPr lang="es-ES_tradnl" sz="2800" dirty="0" smtClean="0">
                <a:solidFill>
                  <a:srgbClr val="FF0000"/>
                </a:solidFill>
              </a:rPr>
              <a:t>a[</a:t>
            </a:r>
            <a:r>
              <a:rPr lang="es-ES_tradnl" sz="2800" dirty="0" err="1" smtClean="0">
                <a:solidFill>
                  <a:srgbClr val="FF0000"/>
                </a:solidFill>
              </a:rPr>
              <a:t>aux</a:t>
            </a:r>
            <a:r>
              <a:rPr lang="es-ES_tradnl" sz="2800" dirty="0" smtClean="0">
                <a:solidFill>
                  <a:srgbClr val="FF0000"/>
                </a:solidFill>
              </a:rPr>
              <a:t>[i]]="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escribirConIndice</a:t>
            </a:r>
            <a:r>
              <a:rPr lang="es-ES_tradnl" sz="2800" b="1" dirty="0" smtClean="0">
                <a:solidFill>
                  <a:srgbClr val="000000"/>
                </a:solidFill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</a:rPr>
              <a:t>a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aux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n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800" dirty="0"/>
          </a:p>
        </p:txBody>
      </p:sp>
      <p:sp>
        <p:nvSpPr>
          <p:cNvPr id="8" name="Marcador de contenido 2"/>
          <p:cNvSpPr txBox="1">
            <a:spLocks/>
          </p:cNvSpPr>
          <p:nvPr/>
        </p:nvSpPr>
        <p:spPr>
          <a:xfrm>
            <a:off x="628650" y="2050856"/>
            <a:ext cx="7886700" cy="10595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s-ES_tradnl" sz="2400" dirty="0" smtClean="0"/>
              <a:t>Permite escribir los tres arreglos: el arreglo original “a”, el arreglo índice “</a:t>
            </a:r>
            <a:r>
              <a:rPr lang="es-ES_tradnl" sz="2400" dirty="0" err="1" smtClean="0"/>
              <a:t>aux</a:t>
            </a:r>
            <a:r>
              <a:rPr lang="es-ES_tradnl" sz="2400" dirty="0" smtClean="0"/>
              <a:t>” y los valores de “a” accedidos a través de “</a:t>
            </a:r>
            <a:r>
              <a:rPr lang="es-ES_tradnl" sz="2400" dirty="0" err="1" smtClean="0"/>
              <a:t>aux</a:t>
            </a:r>
            <a:r>
              <a:rPr lang="es-ES_tradnl" sz="2400" dirty="0" smtClean="0"/>
              <a:t>” en una única línea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37467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Algoritmos de Ordenamiento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Ordenar con Arreglo Auxiliar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70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226" y="1055770"/>
            <a:ext cx="908774" cy="908774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159104" y="2075293"/>
            <a:ext cx="638485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comparacion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comparar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aux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comparacion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 err="1">
                <a:solidFill>
                  <a:srgbClr val="000000"/>
                </a:solidFill>
              </a:rPr>
              <a:t>aux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a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 err="1">
                <a:solidFill>
                  <a:srgbClr val="000000"/>
                </a:solidFill>
              </a:rPr>
              <a:t>aux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j</a:t>
            </a:r>
            <a:r>
              <a:rPr lang="es-ES_tradnl" sz="2400" b="1" dirty="0">
                <a:solidFill>
                  <a:srgbClr val="000000"/>
                </a:solidFill>
              </a:rPr>
              <a:t>]]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 err="1">
                <a:solidFill>
                  <a:srgbClr val="000000"/>
                </a:solidFill>
              </a:rPr>
              <a:t>aux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&lt;</a:t>
            </a:r>
            <a:r>
              <a:rPr lang="es-ES_tradnl" sz="2400" dirty="0">
                <a:solidFill>
                  <a:srgbClr val="000000"/>
                </a:solidFill>
              </a:rPr>
              <a:t> a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 err="1">
                <a:solidFill>
                  <a:srgbClr val="000000"/>
                </a:solidFill>
              </a:rPr>
              <a:t>aux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j</a:t>
            </a:r>
            <a:r>
              <a:rPr lang="es-ES_tradnl" sz="2400" b="1" dirty="0">
                <a:solidFill>
                  <a:srgbClr val="000000"/>
                </a:solidFill>
              </a:rPr>
              <a:t>]]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Entonces </a:t>
            </a:r>
            <a:endParaRPr lang="es-ES_tradnl" sz="2400" b="1" dirty="0" smtClean="0">
              <a:solidFill>
                <a:srgbClr val="00008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endParaRPr lang="es-ES_tradnl" sz="2400" b="1" dirty="0" smtClean="0">
              <a:solidFill>
                <a:srgbClr val="00008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10" name="Abrir llave 9"/>
          <p:cNvSpPr/>
          <p:nvPr/>
        </p:nvSpPr>
        <p:spPr>
          <a:xfrm rot="10800000">
            <a:off x="5434330" y="2768684"/>
            <a:ext cx="406400" cy="3501525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CuadroTexto 10"/>
          <p:cNvSpPr txBox="1"/>
          <p:nvPr/>
        </p:nvSpPr>
        <p:spPr>
          <a:xfrm>
            <a:off x="5840730" y="3857727"/>
            <a:ext cx="26355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A la hora de comparar los valores, los mismos se acceden a través del índice “</a:t>
            </a:r>
            <a:r>
              <a:rPr lang="es-ES_tradnl" sz="1600" dirty="0" err="1" smtClean="0"/>
              <a:t>aux</a:t>
            </a:r>
            <a:r>
              <a:rPr lang="es-ES_tradnl" sz="1600" dirty="0" smtClean="0"/>
              <a:t>” (en vez de accederlos directamente)</a:t>
            </a:r>
            <a:endParaRPr lang="es-ES_tradnl" sz="1600" dirty="0"/>
          </a:p>
        </p:txBody>
      </p:sp>
      <p:sp>
        <p:nvSpPr>
          <p:cNvPr id="12" name="CuadroTexto 11"/>
          <p:cNvSpPr txBox="1"/>
          <p:nvPr/>
        </p:nvSpPr>
        <p:spPr>
          <a:xfrm>
            <a:off x="7089036" y="2075293"/>
            <a:ext cx="1743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También se recibe como parámetro al arreglo “</a:t>
            </a:r>
            <a:r>
              <a:rPr lang="es-ES_tradnl" sz="1600" dirty="0" err="1" smtClean="0"/>
              <a:t>aux</a:t>
            </a:r>
            <a:r>
              <a:rPr lang="es-ES_tradnl" sz="1600" dirty="0" smtClean="0"/>
              <a:t>”</a:t>
            </a:r>
            <a:endParaRPr lang="es-ES_tradnl" sz="1600" dirty="0"/>
          </a:p>
        </p:txBody>
      </p:sp>
      <p:sp>
        <p:nvSpPr>
          <p:cNvPr id="13" name="Abrir llave 12"/>
          <p:cNvSpPr/>
          <p:nvPr/>
        </p:nvSpPr>
        <p:spPr>
          <a:xfrm rot="10800000">
            <a:off x="6640977" y="2130857"/>
            <a:ext cx="406400" cy="718520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ortar rectángulo de esquina sencilla 2"/>
          <p:cNvSpPr/>
          <p:nvPr/>
        </p:nvSpPr>
        <p:spPr>
          <a:xfrm>
            <a:off x="5772150" y="5168946"/>
            <a:ext cx="3303238" cy="1372978"/>
          </a:xfrm>
          <a:prstGeom prst="snip1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>
                <a:solidFill>
                  <a:schemeClr val="tx1"/>
                </a:solidFill>
              </a:rPr>
              <a:t>Se puede evitar modificar el método? Que pasa si pasamos los índices de “</a:t>
            </a:r>
            <a:r>
              <a:rPr lang="es-ES_tradnl" dirty="0" err="1" smtClean="0">
                <a:solidFill>
                  <a:schemeClr val="tx1"/>
                </a:solidFill>
              </a:rPr>
              <a:t>aux</a:t>
            </a:r>
            <a:r>
              <a:rPr lang="es-ES_tradnl" dirty="0" smtClean="0">
                <a:solidFill>
                  <a:schemeClr val="tx1"/>
                </a:solidFill>
              </a:rPr>
              <a:t>” en vez de los de “a” como parámetros?</a:t>
            </a:r>
            <a:endParaRPr lang="es-ES_trad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14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  <p:bldP spid="13" grpId="0" animBg="1"/>
      <p:bldP spid="3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Algoritmos de Ordenamiento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Ordenar con Arreglo Auxiliar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71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226" y="1055770"/>
            <a:ext cx="908774" cy="90877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90377" y="2018136"/>
            <a:ext cx="645928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seleccion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aux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n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pos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n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2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dirty="0" smtClean="0">
                <a:solidFill>
                  <a:srgbClr val="000000"/>
                </a:solidFill>
              </a:rPr>
              <a:t>pos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i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j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i 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n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comparar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aux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pos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2400" dirty="0" smtClean="0">
                <a:solidFill>
                  <a:srgbClr val="000000"/>
                </a:solidFill>
              </a:rPr>
              <a:t>pos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j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dirty="0" smtClean="0">
                <a:solidFill>
                  <a:srgbClr val="000000"/>
                </a:solidFill>
              </a:rPr>
              <a:t>intercambiar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aux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pos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8" name="Abrir llave 7"/>
          <p:cNvSpPr/>
          <p:nvPr/>
        </p:nvSpPr>
        <p:spPr>
          <a:xfrm rot="10800000">
            <a:off x="4411478" y="5103627"/>
            <a:ext cx="406400" cy="914399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4956101" y="5145328"/>
            <a:ext cx="35592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Al intercambiar los valores, solamente se hacen las modificaciones en el arreglo “</a:t>
            </a:r>
            <a:r>
              <a:rPr lang="es-ES_tradnl" sz="1600" dirty="0" err="1" smtClean="0"/>
              <a:t>aux</a:t>
            </a:r>
            <a:r>
              <a:rPr lang="es-ES_tradnl" sz="1600" dirty="0" smtClean="0"/>
              <a:t>” donde están los índices</a:t>
            </a:r>
            <a:endParaRPr lang="es-ES_tradnl" sz="16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6845891" y="3702732"/>
            <a:ext cx="22340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Para comparar, se utiliza tanto el arreglo “a” como el arreglo “</a:t>
            </a:r>
            <a:r>
              <a:rPr lang="es-ES_tradnl" sz="1600" dirty="0" err="1" smtClean="0"/>
              <a:t>aux</a:t>
            </a:r>
            <a:r>
              <a:rPr lang="es-ES_tradnl" sz="1600" dirty="0" smtClean="0"/>
              <a:t>”</a:t>
            </a:r>
            <a:endParaRPr lang="es-ES_tradnl" sz="1600" dirty="0"/>
          </a:p>
        </p:txBody>
      </p:sp>
      <p:sp>
        <p:nvSpPr>
          <p:cNvPr id="11" name="Abrir llave 10"/>
          <p:cNvSpPr/>
          <p:nvPr/>
        </p:nvSpPr>
        <p:spPr>
          <a:xfrm rot="10800000">
            <a:off x="6439491" y="3903482"/>
            <a:ext cx="406400" cy="429498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7756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Algoritmos de Ordenamiento</a:t>
            </a:r>
            <a:r>
              <a:rPr lang="es-ES_tradnl" dirty="0">
                <a:solidFill>
                  <a:prstClr val="black"/>
                </a:solidFill>
              </a:rPr>
              <a:t/>
            </a:r>
            <a:br>
              <a:rPr lang="es-ES_tradnl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 Ordenar con Arreglo Auxiliar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72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226" y="1055770"/>
            <a:ext cx="908774" cy="90877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084646" y="2017298"/>
            <a:ext cx="4974708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200" b="1" dirty="0">
                <a:solidFill>
                  <a:srgbClr val="000080"/>
                </a:solidFill>
              </a:rPr>
              <a:t>Algoritmo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 smtClean="0">
                <a:solidFill>
                  <a:srgbClr val="000000"/>
                </a:solidFill>
              </a:rPr>
              <a:t>OrdenarConIndice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b="1" dirty="0" smtClean="0">
                <a:solidFill>
                  <a:srgbClr val="000080"/>
                </a:solidFill>
              </a:rPr>
              <a:t>Definir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000000"/>
                </a:solidFill>
              </a:rPr>
              <a:t>a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aux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n </a:t>
            </a:r>
            <a:r>
              <a:rPr lang="es-ES_tradnl" sz="2200" b="1" dirty="0">
                <a:solidFill>
                  <a:srgbClr val="000080"/>
                </a:solidFill>
              </a:rPr>
              <a:t>Como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b="1" dirty="0">
                <a:solidFill>
                  <a:srgbClr val="000080"/>
                </a:solidFill>
              </a:rPr>
              <a:t>Entero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dirty="0" smtClean="0">
                <a:solidFill>
                  <a:srgbClr val="000000"/>
                </a:solidFill>
              </a:rPr>
              <a:t>n </a:t>
            </a:r>
            <a:r>
              <a:rPr lang="es-ES_tradnl" sz="2200" b="1" dirty="0">
                <a:solidFill>
                  <a:srgbClr val="000000"/>
                </a:solidFill>
              </a:rPr>
              <a:t>=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8E6B23"/>
                </a:solidFill>
              </a:rPr>
              <a:t>10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000000"/>
                </a:solidFill>
              </a:rPr>
              <a:t>a</a:t>
            </a:r>
            <a:r>
              <a:rPr lang="es-ES_tradnl" sz="2200" b="1" dirty="0">
                <a:solidFill>
                  <a:srgbClr val="000000"/>
                </a:solidFill>
              </a:rPr>
              <a:t>[</a:t>
            </a:r>
            <a:r>
              <a:rPr lang="es-ES_tradnl" sz="2200" dirty="0">
                <a:solidFill>
                  <a:srgbClr val="000000"/>
                </a:solidFill>
              </a:rPr>
              <a:t>n</a:t>
            </a:r>
            <a:r>
              <a:rPr lang="es-ES_tradnl" sz="2200" b="1" dirty="0">
                <a:solidFill>
                  <a:srgbClr val="000000"/>
                </a:solidFill>
              </a:rPr>
              <a:t>],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aux</a:t>
            </a:r>
            <a:r>
              <a:rPr lang="es-ES_tradnl" sz="2200" b="1" dirty="0">
                <a:solidFill>
                  <a:srgbClr val="000000"/>
                </a:solidFill>
              </a:rPr>
              <a:t>[</a:t>
            </a:r>
            <a:r>
              <a:rPr lang="es-ES_tradnl" sz="2200" dirty="0">
                <a:solidFill>
                  <a:srgbClr val="000000"/>
                </a:solidFill>
              </a:rPr>
              <a:t>n</a:t>
            </a:r>
            <a:r>
              <a:rPr lang="es-ES_tradnl" sz="2200" b="1" dirty="0">
                <a:solidFill>
                  <a:srgbClr val="000000"/>
                </a:solidFill>
              </a:rPr>
              <a:t>]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dirty="0" smtClean="0">
                <a:solidFill>
                  <a:srgbClr val="000000"/>
                </a:solidFill>
              </a:rPr>
              <a:t>cargar</a:t>
            </a:r>
            <a:r>
              <a:rPr lang="es-ES_tradnl" sz="2200" b="1" dirty="0" smtClean="0">
                <a:solidFill>
                  <a:srgbClr val="000000"/>
                </a:solidFill>
              </a:rPr>
              <a:t>(</a:t>
            </a:r>
            <a:r>
              <a:rPr lang="es-ES_tradnl" sz="2200" dirty="0" smtClean="0">
                <a:solidFill>
                  <a:srgbClr val="000000"/>
                </a:solidFill>
              </a:rPr>
              <a:t>a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n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8E6B23"/>
                </a:solidFill>
              </a:rPr>
              <a:t>100</a:t>
            </a:r>
            <a:r>
              <a:rPr lang="es-ES_tradnl" sz="2200" b="1" dirty="0">
                <a:solidFill>
                  <a:srgbClr val="000000"/>
                </a:solidFill>
              </a:rPr>
              <a:t>)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dirty="0" smtClean="0">
                <a:solidFill>
                  <a:srgbClr val="000000"/>
                </a:solidFill>
              </a:rPr>
              <a:t>inicializar</a:t>
            </a:r>
            <a:r>
              <a:rPr lang="es-ES_tradnl" sz="2200" b="1" dirty="0" smtClean="0">
                <a:solidFill>
                  <a:srgbClr val="000000"/>
                </a:solidFill>
              </a:rPr>
              <a:t>(</a:t>
            </a:r>
            <a:r>
              <a:rPr lang="es-ES_tradnl" sz="2200" dirty="0" err="1" smtClean="0">
                <a:solidFill>
                  <a:srgbClr val="000000"/>
                </a:solidFill>
              </a:rPr>
              <a:t>aux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n</a:t>
            </a:r>
            <a:r>
              <a:rPr lang="es-ES_tradnl" sz="2200" b="1" dirty="0">
                <a:solidFill>
                  <a:srgbClr val="000000"/>
                </a:solidFill>
              </a:rPr>
              <a:t>)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b="1" dirty="0" smtClean="0">
                <a:solidFill>
                  <a:srgbClr val="000080"/>
                </a:solidFill>
              </a:rPr>
              <a:t>Escribir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FF0000"/>
                </a:solidFill>
              </a:rPr>
              <a:t>"Antes de ordenar"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dirty="0" err="1" smtClean="0">
                <a:solidFill>
                  <a:srgbClr val="000000"/>
                </a:solidFill>
              </a:rPr>
              <a:t>mostrarArreglos</a:t>
            </a:r>
            <a:r>
              <a:rPr lang="es-ES_tradnl" sz="2200" b="1" dirty="0" smtClean="0">
                <a:solidFill>
                  <a:srgbClr val="000000"/>
                </a:solidFill>
              </a:rPr>
              <a:t>(</a:t>
            </a:r>
            <a:r>
              <a:rPr lang="es-ES_tradnl" sz="2200" dirty="0" smtClean="0">
                <a:solidFill>
                  <a:srgbClr val="000000"/>
                </a:solidFill>
              </a:rPr>
              <a:t>a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aux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n</a:t>
            </a:r>
            <a:r>
              <a:rPr lang="es-ES_tradnl" sz="2200" b="1" dirty="0">
                <a:solidFill>
                  <a:srgbClr val="000000"/>
                </a:solidFill>
              </a:rPr>
              <a:t>)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b="1" dirty="0" smtClean="0">
                <a:solidFill>
                  <a:srgbClr val="000080"/>
                </a:solidFill>
              </a:rPr>
              <a:t>Escribir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FF0000"/>
                </a:solidFill>
              </a:rPr>
              <a:t>"Ordenando..."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dirty="0" err="1" smtClean="0">
                <a:solidFill>
                  <a:srgbClr val="000000"/>
                </a:solidFill>
              </a:rPr>
              <a:t>seleccion</a:t>
            </a:r>
            <a:r>
              <a:rPr lang="es-ES_tradnl" sz="2200" b="1" dirty="0" smtClean="0">
                <a:solidFill>
                  <a:srgbClr val="000000"/>
                </a:solidFill>
              </a:rPr>
              <a:t>(</a:t>
            </a:r>
            <a:r>
              <a:rPr lang="es-ES_tradnl" sz="2200" dirty="0" smtClean="0">
                <a:solidFill>
                  <a:srgbClr val="000000"/>
                </a:solidFill>
              </a:rPr>
              <a:t>a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aux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n</a:t>
            </a:r>
            <a:r>
              <a:rPr lang="es-ES_tradnl" sz="2200" b="1" dirty="0">
                <a:solidFill>
                  <a:srgbClr val="000000"/>
                </a:solidFill>
              </a:rPr>
              <a:t>)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200" b="1" dirty="0" smtClean="0">
                <a:solidFill>
                  <a:srgbClr val="000080"/>
                </a:solidFill>
              </a:rPr>
              <a:t>Escribir</a:t>
            </a:r>
            <a:r>
              <a:rPr lang="es-ES_tradnl" sz="2200" dirty="0" smtClean="0">
                <a:solidFill>
                  <a:srgbClr val="000000"/>
                </a:solidFill>
              </a:rPr>
              <a:t> </a:t>
            </a:r>
            <a:r>
              <a:rPr lang="es-ES_tradnl" sz="2200" dirty="0">
                <a:solidFill>
                  <a:srgbClr val="FF0000"/>
                </a:solidFill>
              </a:rPr>
              <a:t>"</a:t>
            </a:r>
            <a:r>
              <a:rPr lang="es-ES_tradnl" sz="2200" dirty="0" err="1">
                <a:solidFill>
                  <a:srgbClr val="FF0000"/>
                </a:solidFill>
              </a:rPr>
              <a:t>Despues</a:t>
            </a:r>
            <a:r>
              <a:rPr lang="es-ES_tradnl" sz="2200" dirty="0">
                <a:solidFill>
                  <a:srgbClr val="FF0000"/>
                </a:solidFill>
              </a:rPr>
              <a:t> de ordenar"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mostrarArreglos</a:t>
            </a:r>
            <a:r>
              <a:rPr lang="es-ES_tradnl" sz="2200" b="1" dirty="0">
                <a:solidFill>
                  <a:srgbClr val="000000"/>
                </a:solidFill>
              </a:rPr>
              <a:t>(</a:t>
            </a:r>
            <a:r>
              <a:rPr lang="es-ES_tradnl" sz="2200" dirty="0">
                <a:solidFill>
                  <a:srgbClr val="000000"/>
                </a:solidFill>
              </a:rPr>
              <a:t>a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r>
              <a:rPr lang="es-ES_tradnl" sz="2200" dirty="0" err="1">
                <a:solidFill>
                  <a:srgbClr val="000000"/>
                </a:solidFill>
              </a:rPr>
              <a:t>aux</a:t>
            </a:r>
            <a:r>
              <a:rPr lang="es-ES_tradnl" sz="2200" b="1" dirty="0">
                <a:solidFill>
                  <a:srgbClr val="000000"/>
                </a:solidFill>
              </a:rPr>
              <a:t>,</a:t>
            </a:r>
            <a:r>
              <a:rPr lang="es-ES_tradnl" sz="2200" dirty="0">
                <a:solidFill>
                  <a:srgbClr val="000000"/>
                </a:solidFill>
              </a:rPr>
              <a:t> n</a:t>
            </a:r>
            <a:r>
              <a:rPr lang="es-ES_tradnl" sz="2200" b="1" dirty="0">
                <a:solidFill>
                  <a:srgbClr val="000000"/>
                </a:solidFill>
              </a:rPr>
              <a:t>)</a:t>
            </a:r>
            <a:r>
              <a:rPr lang="es-ES_tradnl" sz="2200" dirty="0">
                <a:solidFill>
                  <a:srgbClr val="000000"/>
                </a:solidFill>
              </a:rPr>
              <a:t> </a:t>
            </a:r>
            <a:endParaRPr lang="es-ES_tradnl" sz="2200" dirty="0" smtClean="0">
              <a:solidFill>
                <a:srgbClr val="000000"/>
              </a:solidFill>
            </a:endParaRPr>
          </a:p>
          <a:p>
            <a:r>
              <a:rPr lang="es-ES_tradnl" sz="2200" b="1" dirty="0" err="1" smtClean="0">
                <a:solidFill>
                  <a:srgbClr val="000080"/>
                </a:solidFill>
              </a:rPr>
              <a:t>FinAlgoritmo</a:t>
            </a:r>
            <a:endParaRPr lang="es-ES_tradnl" sz="2200" dirty="0"/>
          </a:p>
        </p:txBody>
      </p:sp>
    </p:spTree>
    <p:extLst>
      <p:ext uri="{BB962C8B-B14F-4D97-AF65-F5344CB8AC3E}">
        <p14:creationId xmlns:p14="http://schemas.microsoft.com/office/powerpoint/2010/main" val="176043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</a:t>
            </a:r>
            <a:r>
              <a:rPr lang="es-ES_tradnl" b="1" dirty="0" smtClean="0"/>
              <a:t>Ordenamiento</a:t>
            </a:r>
            <a:br>
              <a:rPr lang="es-ES_tradnl" b="1" dirty="0" smtClean="0"/>
            </a:br>
            <a:r>
              <a:rPr lang="es-ES_tradnl" sz="2800" i="1" dirty="0">
                <a:solidFill>
                  <a:prstClr val="black"/>
                </a:solidFill>
              </a:rPr>
              <a:t>Ordenar Matriz por Fila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2389140"/>
          </a:xfrm>
        </p:spPr>
        <p:txBody>
          <a:bodyPr>
            <a:normAutofit fontScale="77500" lnSpcReduction="20000"/>
          </a:bodyPr>
          <a:lstStyle/>
          <a:p>
            <a:r>
              <a:rPr lang="es-ES_tradnl" dirty="0"/>
              <a:t>Definir un algoritmo que permita ordenar las filas de una matriz de </a:t>
            </a:r>
            <a:r>
              <a:rPr lang="es-ES_tradnl" dirty="0" err="1"/>
              <a:t>n</a:t>
            </a:r>
            <a:r>
              <a:rPr lang="es-ES_tradnl" sz="2000" dirty="0" err="1"/>
              <a:t>x</a:t>
            </a:r>
            <a:r>
              <a:rPr lang="es-ES_tradnl" dirty="0" err="1"/>
              <a:t>m</a:t>
            </a:r>
            <a:r>
              <a:rPr lang="es-ES_tradnl" dirty="0"/>
              <a:t> en orden descendente según la suma de todas sus elementos (es decir, todas las columnas)</a:t>
            </a:r>
          </a:p>
          <a:p>
            <a:r>
              <a:rPr lang="es-ES_tradnl" dirty="0"/>
              <a:t>Tener en cuenta que la comparación se hace entre filas (y no entre elementos puntuales de la matriz)</a:t>
            </a:r>
          </a:p>
          <a:p>
            <a:r>
              <a:rPr lang="es-ES_tradnl" dirty="0"/>
              <a:t>Considerar que el intercambio tiene que mover filas enteras (en vez de un solo número</a:t>
            </a:r>
            <a:r>
              <a:rPr lang="es-ES_tradnl" dirty="0" smtClean="0"/>
              <a:t>)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73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950" y="4149724"/>
            <a:ext cx="43561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40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Fila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74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603024" y="3384752"/>
            <a:ext cx="593795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cargar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matriz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m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numAzar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m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j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n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smtClean="0">
                <a:solidFill>
                  <a:srgbClr val="000000"/>
                </a:solidFill>
              </a:rPr>
              <a:t>matriz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80"/>
                </a:solidFill>
              </a:rPr>
              <a:t>Azar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 err="1">
                <a:solidFill>
                  <a:srgbClr val="000000"/>
                </a:solidFill>
              </a:rPr>
              <a:t>numAzar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8" name="Marcador de contenido 2"/>
          <p:cNvSpPr txBox="1">
            <a:spLocks/>
          </p:cNvSpPr>
          <p:nvPr/>
        </p:nvSpPr>
        <p:spPr>
          <a:xfrm>
            <a:off x="628650" y="2263999"/>
            <a:ext cx="7886700" cy="989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_tradnl" sz="3200" dirty="0" smtClean="0"/>
              <a:t>Completa una matriz de </a:t>
            </a:r>
            <a:r>
              <a:rPr lang="es-ES_tradnl" sz="3200" dirty="0" err="1" smtClean="0"/>
              <a:t>m</a:t>
            </a:r>
            <a:r>
              <a:rPr lang="es-ES_tradnl" sz="1600" dirty="0" err="1" smtClean="0"/>
              <a:t>x</a:t>
            </a:r>
            <a:r>
              <a:rPr lang="es-ES_tradnl" sz="3200" dirty="0" err="1" smtClean="0"/>
              <a:t>n</a:t>
            </a:r>
            <a:r>
              <a:rPr lang="es-ES_tradnl" sz="3200" dirty="0" smtClean="0"/>
              <a:t> con valores aleatorios entre 0 y “</a:t>
            </a:r>
            <a:r>
              <a:rPr lang="es-ES_tradnl" sz="3200" dirty="0" err="1" smtClean="0"/>
              <a:t>numAzar</a:t>
            </a:r>
            <a:r>
              <a:rPr lang="es-ES_tradnl" sz="3200" dirty="0" smtClean="0"/>
              <a:t>” - 1</a:t>
            </a:r>
            <a:endParaRPr lang="es-ES_tradnl" sz="3200" dirty="0"/>
          </a:p>
        </p:txBody>
      </p:sp>
    </p:spTree>
    <p:extLst>
      <p:ext uri="{BB962C8B-B14F-4D97-AF65-F5344CB8AC3E}">
        <p14:creationId xmlns:p14="http://schemas.microsoft.com/office/powerpoint/2010/main" val="277123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Fila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75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494539" y="3015420"/>
            <a:ext cx="615492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mostrarMatriz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matriz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m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n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m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j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n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Sin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Saltar</a:t>
            </a:r>
            <a:r>
              <a:rPr lang="es-ES_tradnl" sz="2400" dirty="0">
                <a:solidFill>
                  <a:srgbClr val="000000"/>
                </a:solidFill>
              </a:rPr>
              <a:t> matriz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],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matriz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8" name="Marcador de contenido 2"/>
          <p:cNvSpPr txBox="1">
            <a:spLocks/>
          </p:cNvSpPr>
          <p:nvPr/>
        </p:nvSpPr>
        <p:spPr>
          <a:xfrm>
            <a:off x="628650" y="2120315"/>
            <a:ext cx="7886700" cy="8951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_tradnl" sz="3200" dirty="0" smtClean="0"/>
              <a:t>Muestra por pantalla una matriz de </a:t>
            </a:r>
            <a:r>
              <a:rPr lang="es-ES_tradnl" sz="3200" dirty="0" err="1" smtClean="0"/>
              <a:t>m</a:t>
            </a:r>
            <a:r>
              <a:rPr lang="es-ES_tradnl" sz="1600" dirty="0" err="1" smtClean="0"/>
              <a:t>x</a:t>
            </a:r>
            <a:r>
              <a:rPr lang="es-ES_tradnl" sz="3200" dirty="0" err="1" smtClean="0"/>
              <a:t>n</a:t>
            </a:r>
            <a:r>
              <a:rPr lang="es-ES_tradnl" sz="3200" dirty="0" smtClean="0"/>
              <a:t> de a una fila por línea</a:t>
            </a:r>
            <a:endParaRPr lang="es-ES_tradnl" sz="3200" dirty="0"/>
          </a:p>
        </p:txBody>
      </p:sp>
    </p:spTree>
    <p:extLst>
      <p:ext uri="{BB962C8B-B14F-4D97-AF65-F5344CB8AC3E}">
        <p14:creationId xmlns:p14="http://schemas.microsoft.com/office/powerpoint/2010/main" val="101777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Fila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76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366283" y="3551788"/>
            <a:ext cx="641143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suma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 err="1">
                <a:solidFill>
                  <a:srgbClr val="000000"/>
                </a:solidFill>
              </a:rPr>
              <a:t>calcularSumaFila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matriz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n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suma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suma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j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n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dirty="0" smtClean="0">
                <a:solidFill>
                  <a:srgbClr val="000000"/>
                </a:solidFill>
              </a:rPr>
              <a:t>suma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suma 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000000"/>
                </a:solidFill>
              </a:rPr>
              <a:t> matriz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8" name="Marcador de contenido 2"/>
          <p:cNvSpPr txBox="1">
            <a:spLocks/>
          </p:cNvSpPr>
          <p:nvPr/>
        </p:nvSpPr>
        <p:spPr>
          <a:xfrm>
            <a:off x="628650" y="2466294"/>
            <a:ext cx="7886700" cy="916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_tradnl" dirty="0" smtClean="0"/>
              <a:t>Calcula y retorna la suma de todos los valores de una fila “i” en una matriz de “n” columnas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1252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Fila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77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649376" y="3637221"/>
            <a:ext cx="583727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intercambiarFilaCompleta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matriz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i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columna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aux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columna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n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err="1" smtClean="0">
                <a:solidFill>
                  <a:srgbClr val="000000"/>
                </a:solidFill>
              </a:rPr>
              <a:t>aux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matriz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i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columna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matriz</a:t>
            </a:r>
            <a:r>
              <a:rPr lang="es-ES_tradnl" sz="2000" b="1" dirty="0" smtClean="0">
                <a:solidFill>
                  <a:srgbClr val="000000"/>
                </a:solidFill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</a:rPr>
              <a:t>i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columna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matriz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columna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matriz</a:t>
            </a:r>
            <a:r>
              <a:rPr lang="es-ES_tradnl" sz="2000" b="1" dirty="0" smtClean="0">
                <a:solidFill>
                  <a:srgbClr val="000000"/>
                </a:solidFill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</a:rPr>
              <a:t>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columna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aux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8" name="Marcador de contenido 2"/>
          <p:cNvSpPr txBox="1">
            <a:spLocks/>
          </p:cNvSpPr>
          <p:nvPr/>
        </p:nvSpPr>
        <p:spPr>
          <a:xfrm>
            <a:off x="628650" y="2308859"/>
            <a:ext cx="7886700" cy="9447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_tradnl" sz="3200" dirty="0" smtClean="0"/>
              <a:t>Intercambia las filas “i” y “j” de una matriz de “n” columnas</a:t>
            </a:r>
            <a:endParaRPr lang="es-ES_tradnl" sz="3200" dirty="0"/>
          </a:p>
        </p:txBody>
      </p:sp>
    </p:spTree>
    <p:extLst>
      <p:ext uri="{BB962C8B-B14F-4D97-AF65-F5344CB8AC3E}">
        <p14:creationId xmlns:p14="http://schemas.microsoft.com/office/powerpoint/2010/main" val="269513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Fila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78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285721" y="2605106"/>
            <a:ext cx="592233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comparacion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 err="1">
                <a:solidFill>
                  <a:srgbClr val="000000"/>
                </a:solidFill>
              </a:rPr>
              <a:t>compararFila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i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comparacion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sumaFilaI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sumaFilaJ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dirty="0" err="1" smtClean="0">
                <a:solidFill>
                  <a:srgbClr val="000000"/>
                </a:solidFill>
              </a:rPr>
              <a:t>sumaFilaI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calcularSumaFila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i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dirty="0" err="1" smtClean="0">
                <a:solidFill>
                  <a:srgbClr val="000000"/>
                </a:solidFill>
              </a:rPr>
              <a:t>sumaFilaJ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calcularSumaFila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sumaFilaI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sumaFilaJ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dirty="0" err="1" smtClean="0">
                <a:solidFill>
                  <a:srgbClr val="000000"/>
                </a:solidFill>
              </a:rPr>
              <a:t>comparacion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sumaFilaI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&lt;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sumaFilaJ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dirty="0" err="1" smtClean="0">
                <a:solidFill>
                  <a:srgbClr val="000000"/>
                </a:solidFill>
              </a:rPr>
              <a:t>comparacion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dirty="0" err="1" smtClean="0">
                <a:solidFill>
                  <a:srgbClr val="000000"/>
                </a:solidFill>
              </a:rPr>
              <a:t>comparacion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8" name="CuadroTexto 7"/>
          <p:cNvSpPr txBox="1"/>
          <p:nvPr/>
        </p:nvSpPr>
        <p:spPr>
          <a:xfrm>
            <a:off x="6258953" y="3236080"/>
            <a:ext cx="27021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Se calcula la suma de la fila i y de la fila j, </a:t>
            </a:r>
            <a:r>
              <a:rPr lang="es-ES_tradnl" sz="1600" dirty="0" err="1" smtClean="0"/>
              <a:t>almacenandolas</a:t>
            </a:r>
            <a:r>
              <a:rPr lang="es-ES_tradnl" sz="1600" dirty="0" smtClean="0"/>
              <a:t> en dos variables</a:t>
            </a:r>
            <a:endParaRPr lang="es-ES_tradnl" sz="1600" dirty="0"/>
          </a:p>
        </p:txBody>
      </p:sp>
      <p:sp>
        <p:nvSpPr>
          <p:cNvPr id="9" name="Abrir llave 8"/>
          <p:cNvSpPr/>
          <p:nvPr/>
        </p:nvSpPr>
        <p:spPr>
          <a:xfrm rot="10800000">
            <a:off x="5852553" y="3215474"/>
            <a:ext cx="406400" cy="625988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Abrir llave 9"/>
          <p:cNvSpPr/>
          <p:nvPr/>
        </p:nvSpPr>
        <p:spPr>
          <a:xfrm rot="10800000">
            <a:off x="5852553" y="3862069"/>
            <a:ext cx="406400" cy="2169700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1" name="CuadroTexto 10"/>
          <p:cNvSpPr txBox="1"/>
          <p:nvPr/>
        </p:nvSpPr>
        <p:spPr>
          <a:xfrm>
            <a:off x="6481837" y="4531420"/>
            <a:ext cx="2256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La comparación se hace con los resultados de las sumas de las filas</a:t>
            </a:r>
            <a:endParaRPr lang="es-ES_tradnl" sz="1600" dirty="0"/>
          </a:p>
        </p:txBody>
      </p:sp>
      <p:sp>
        <p:nvSpPr>
          <p:cNvPr id="12" name="CuadroTexto 11"/>
          <p:cNvSpPr txBox="1"/>
          <p:nvPr/>
        </p:nvSpPr>
        <p:spPr>
          <a:xfrm>
            <a:off x="2953930" y="2218987"/>
            <a:ext cx="5784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Se para como parámetro la cantidad de columnas de la matriz</a:t>
            </a:r>
            <a:endParaRPr lang="es-ES_tradnl" sz="1600" dirty="0"/>
          </a:p>
        </p:txBody>
      </p:sp>
    </p:spTree>
    <p:extLst>
      <p:ext uri="{BB962C8B-B14F-4D97-AF65-F5344CB8AC3E}">
        <p14:creationId xmlns:p14="http://schemas.microsoft.com/office/powerpoint/2010/main" val="150621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Básicos</a:t>
            </a:r>
            <a:b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Ranking de Facturación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</a:t>
            </a:fld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755" y="1314769"/>
            <a:ext cx="1854335" cy="1218563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54710" y="2171679"/>
            <a:ext cx="505600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>
                <a:solidFill>
                  <a:srgbClr val="000080"/>
                </a:solidFill>
              </a:rPr>
              <a:t>Para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numCliente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0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Hasta</a:t>
            </a:r>
            <a:r>
              <a:rPr lang="es-ES_tradnl" sz="1600" dirty="0">
                <a:solidFill>
                  <a:srgbClr val="000000"/>
                </a:solidFill>
              </a:rPr>
              <a:t> cantidad </a:t>
            </a:r>
            <a:r>
              <a:rPr lang="es-ES_tradnl" sz="1600" b="1" dirty="0">
                <a:solidFill>
                  <a:srgbClr val="000000"/>
                </a:solidFill>
              </a:rPr>
              <a:t>-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Con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Paso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Hacer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Sin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Saltar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"Cliente "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numCliente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": "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Leer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cliente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Sin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Saltar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</a:t>
            </a:r>
            <a:r>
              <a:rPr lang="es-ES_tradnl" sz="1600" dirty="0" err="1">
                <a:solidFill>
                  <a:srgbClr val="FF0000"/>
                </a:solidFill>
              </a:rPr>
              <a:t>Facturacion</a:t>
            </a:r>
            <a:r>
              <a:rPr lang="es-ES_tradnl" sz="1600" dirty="0">
                <a:solidFill>
                  <a:srgbClr val="FF0000"/>
                </a:solidFill>
              </a:rPr>
              <a:t> "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numCliente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b="1" dirty="0">
                <a:solidFill>
                  <a:srgbClr val="000000"/>
                </a:solidFill>
              </a:rPr>
              <a:t>,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": "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Leer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smtClean="0">
                <a:solidFill>
                  <a:srgbClr val="000000"/>
                </a:solidFill>
              </a:rPr>
              <a:t>i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0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Mientras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i </a:t>
            </a:r>
            <a:r>
              <a:rPr lang="es-ES_tradnl" sz="1600" b="1" dirty="0">
                <a:solidFill>
                  <a:srgbClr val="000000"/>
                </a:solidFill>
              </a:rPr>
              <a:t>&lt;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numCliente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Y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facturacion</a:t>
            </a:r>
            <a:r>
              <a:rPr lang="es-ES_tradnl" sz="1600" b="1" dirty="0">
                <a:solidFill>
                  <a:srgbClr val="000000"/>
                </a:solidFill>
              </a:rPr>
              <a:t>[</a:t>
            </a:r>
            <a:r>
              <a:rPr lang="es-ES_tradnl" sz="1600" dirty="0">
                <a:solidFill>
                  <a:srgbClr val="000000"/>
                </a:solidFill>
              </a:rPr>
              <a:t>i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&gt;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Hacer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 smtClean="0">
                <a:solidFill>
                  <a:srgbClr val="000000"/>
                </a:solidFill>
              </a:rPr>
              <a:t>i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i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Para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j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numCliente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Hasta</a:t>
            </a:r>
            <a:r>
              <a:rPr lang="es-ES_tradnl" sz="1600" dirty="0">
                <a:solidFill>
                  <a:srgbClr val="000000"/>
                </a:solidFill>
              </a:rPr>
              <a:t> i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Con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Paso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-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Hacer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dirty="0">
                <a:solidFill>
                  <a:srgbClr val="000000"/>
                </a:solidFill>
              </a:rPr>
              <a:t>clientes[j] = </a:t>
            </a:r>
            <a:r>
              <a:rPr lang="es-ES_tradnl" sz="1600" dirty="0" smtClean="0">
                <a:solidFill>
                  <a:srgbClr val="000000"/>
                </a:solidFill>
              </a:rPr>
              <a:t>clientes[j-1]</a:t>
            </a:r>
          </a:p>
          <a:p>
            <a:pPr lvl="2"/>
            <a:r>
              <a:rPr lang="es-ES_tradnl" sz="1600" dirty="0" err="1" smtClean="0">
                <a:solidFill>
                  <a:srgbClr val="000000"/>
                </a:solidFill>
              </a:rPr>
              <a:t>facturacion</a:t>
            </a:r>
            <a:r>
              <a:rPr lang="es-ES_tradnl" sz="1600" dirty="0" smtClean="0">
                <a:solidFill>
                  <a:srgbClr val="000000"/>
                </a:solidFill>
              </a:rPr>
              <a:t>[j</a:t>
            </a:r>
            <a:r>
              <a:rPr lang="es-ES_tradnl" sz="1600" dirty="0">
                <a:solidFill>
                  <a:srgbClr val="000000"/>
                </a:solidFill>
              </a:rPr>
              <a:t>] = </a:t>
            </a:r>
            <a:r>
              <a:rPr lang="es-ES_tradnl" sz="1600" dirty="0" err="1" smtClean="0">
                <a:solidFill>
                  <a:srgbClr val="000000"/>
                </a:solidFill>
              </a:rPr>
              <a:t>facturacion</a:t>
            </a:r>
            <a:r>
              <a:rPr lang="es-ES_tradnl" sz="1600" dirty="0" smtClean="0">
                <a:solidFill>
                  <a:srgbClr val="000000"/>
                </a:solidFill>
              </a:rPr>
              <a:t>[j-1]</a:t>
            </a: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600" dirty="0" smtClean="0">
                <a:solidFill>
                  <a:srgbClr val="000000"/>
                </a:solidFill>
              </a:rPr>
              <a:t>clientes</a:t>
            </a:r>
            <a:r>
              <a:rPr lang="es-ES_tradnl" sz="1600" b="1" dirty="0" smtClean="0">
                <a:solidFill>
                  <a:srgbClr val="000000"/>
                </a:solidFill>
              </a:rPr>
              <a:t>[</a:t>
            </a:r>
            <a:r>
              <a:rPr lang="es-ES_tradnl" sz="1600" dirty="0" smtClean="0">
                <a:solidFill>
                  <a:srgbClr val="000000"/>
                </a:solidFill>
              </a:rPr>
              <a:t>i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cliente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err="1" smtClean="0">
                <a:solidFill>
                  <a:srgbClr val="000000"/>
                </a:solidFill>
              </a:rPr>
              <a:t>facturacion</a:t>
            </a:r>
            <a:r>
              <a:rPr lang="es-ES_tradnl" sz="1600" b="1" dirty="0" smtClean="0">
                <a:solidFill>
                  <a:srgbClr val="000000"/>
                </a:solidFill>
              </a:rPr>
              <a:t>[</a:t>
            </a:r>
            <a:r>
              <a:rPr lang="es-ES_tradnl" sz="1600" dirty="0" smtClean="0">
                <a:solidFill>
                  <a:srgbClr val="000000"/>
                </a:solidFill>
              </a:rPr>
              <a:t>i</a:t>
            </a:r>
            <a:r>
              <a:rPr lang="es-ES_tradnl" sz="1600" b="1" dirty="0">
                <a:solidFill>
                  <a:srgbClr val="000000"/>
                </a:solidFill>
              </a:rPr>
              <a:t>]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 err="1">
                <a:solidFill>
                  <a:srgbClr val="000000"/>
                </a:solidFill>
              </a:rPr>
              <a:t>fact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r>
              <a:rPr lang="es-ES_tradnl" sz="1600" b="1" dirty="0" err="1" smtClean="0">
                <a:solidFill>
                  <a:srgbClr val="000080"/>
                </a:solidFill>
              </a:rPr>
              <a:t>FinPara</a:t>
            </a:r>
            <a:endParaRPr lang="es-ES_tradnl" sz="1600" dirty="0"/>
          </a:p>
        </p:txBody>
      </p:sp>
      <p:sp>
        <p:nvSpPr>
          <p:cNvPr id="7" name="Abrir llave 6"/>
          <p:cNvSpPr/>
          <p:nvPr/>
        </p:nvSpPr>
        <p:spPr>
          <a:xfrm rot="10800000">
            <a:off x="5094121" y="4307201"/>
            <a:ext cx="406400" cy="1012549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5553615" y="4187616"/>
            <a:ext cx="30620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Corro los elementos desde el ultimo cliente agregado hasta la posición donde lo tengo que insertar</a:t>
            </a:r>
            <a:endParaRPr lang="es-ES_tradnl" sz="16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5568220" y="5391907"/>
            <a:ext cx="2961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Agrego al cliente y su facturación en la posición que mantiene el orden de los arreglos</a:t>
            </a:r>
            <a:endParaRPr lang="es-ES_tradnl" sz="16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5568220" y="3041332"/>
            <a:ext cx="3062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Busco la posición donde tengo que agregar al cliente en los arreglos según su facturación</a:t>
            </a:r>
            <a:endParaRPr lang="es-ES_tradnl" sz="1600" dirty="0"/>
          </a:p>
        </p:txBody>
      </p:sp>
      <p:sp>
        <p:nvSpPr>
          <p:cNvPr id="12" name="Abrir llave 11"/>
          <p:cNvSpPr/>
          <p:nvPr/>
        </p:nvSpPr>
        <p:spPr>
          <a:xfrm rot="10800000">
            <a:off x="5094121" y="3041332"/>
            <a:ext cx="406400" cy="784880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Abrir llave 12"/>
          <p:cNvSpPr/>
          <p:nvPr/>
        </p:nvSpPr>
        <p:spPr>
          <a:xfrm rot="10800000">
            <a:off x="5094121" y="5405655"/>
            <a:ext cx="406400" cy="711992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2685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Fila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79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350875" y="2454247"/>
            <a:ext cx="610707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burbuja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m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n</a:t>
            </a:r>
            <a:r>
              <a:rPr lang="es-ES_tradnl" b="1" dirty="0" smtClean="0">
                <a:solidFill>
                  <a:srgbClr val="000000"/>
                </a:solidFill>
              </a:rPr>
              <a:t>)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i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i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2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m </a:t>
            </a:r>
            <a:r>
              <a:rPr lang="es-ES_tradnl" b="1" dirty="0">
                <a:solidFill>
                  <a:srgbClr val="000080"/>
                </a:solidFill>
              </a:rPr>
              <a:t>Con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Paso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Hacer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j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m 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000000"/>
                </a:solidFill>
              </a:rPr>
              <a:t> i </a:t>
            </a:r>
            <a:r>
              <a:rPr lang="es-ES_tradnl" b="1" dirty="0">
                <a:solidFill>
                  <a:srgbClr val="000080"/>
                </a:solidFill>
              </a:rPr>
              <a:t>Con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Paso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Hacer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compararFila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4"/>
            <a:r>
              <a:rPr lang="es-ES_tradnl" dirty="0" err="1" smtClean="0">
                <a:solidFill>
                  <a:srgbClr val="000000"/>
                </a:solidFill>
              </a:rPr>
              <a:t>intercambiarFilaCompleta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j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8" name="CuadroTexto 7"/>
          <p:cNvSpPr txBox="1"/>
          <p:nvPr/>
        </p:nvSpPr>
        <p:spPr>
          <a:xfrm>
            <a:off x="6521450" y="3486262"/>
            <a:ext cx="262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Se compara la fila j con la j+1</a:t>
            </a:r>
            <a:endParaRPr lang="es-ES_tradnl" sz="1600" dirty="0"/>
          </a:p>
        </p:txBody>
      </p:sp>
      <p:sp>
        <p:nvSpPr>
          <p:cNvPr id="9" name="Abrir llave 8"/>
          <p:cNvSpPr/>
          <p:nvPr/>
        </p:nvSpPr>
        <p:spPr>
          <a:xfrm rot="10800000">
            <a:off x="6115050" y="3559998"/>
            <a:ext cx="406400" cy="266828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Abrir llave 9"/>
          <p:cNvSpPr/>
          <p:nvPr/>
        </p:nvSpPr>
        <p:spPr>
          <a:xfrm rot="10800000">
            <a:off x="6115050" y="3858166"/>
            <a:ext cx="406400" cy="266828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CuadroTexto 10"/>
          <p:cNvSpPr txBox="1"/>
          <p:nvPr/>
        </p:nvSpPr>
        <p:spPr>
          <a:xfrm>
            <a:off x="6521450" y="3824816"/>
            <a:ext cx="2622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smtClean="0"/>
              <a:t>Se intercambian las filas completas para ordenar</a:t>
            </a:r>
            <a:endParaRPr lang="es-ES_tradnl" sz="1600" dirty="0"/>
          </a:p>
        </p:txBody>
      </p:sp>
      <p:sp>
        <p:nvSpPr>
          <p:cNvPr id="12" name="CuadroTexto 11"/>
          <p:cNvSpPr txBox="1"/>
          <p:nvPr/>
        </p:nvSpPr>
        <p:spPr>
          <a:xfrm>
            <a:off x="5476875" y="2941873"/>
            <a:ext cx="2913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Se hace el burbujeo para las filas solamente (matriz[</a:t>
            </a:r>
            <a:r>
              <a:rPr lang="es-ES_tradnl" sz="1600" b="1" dirty="0" smtClean="0"/>
              <a:t>m</a:t>
            </a:r>
            <a:r>
              <a:rPr lang="es-ES_tradnl" sz="1600" dirty="0" smtClean="0"/>
              <a:t>, n])</a:t>
            </a:r>
            <a:endParaRPr lang="es-ES_tradnl" sz="1600" dirty="0"/>
          </a:p>
        </p:txBody>
      </p:sp>
      <p:sp>
        <p:nvSpPr>
          <p:cNvPr id="13" name="Abrir llave 12"/>
          <p:cNvSpPr/>
          <p:nvPr/>
        </p:nvSpPr>
        <p:spPr>
          <a:xfrm rot="10800000">
            <a:off x="5006975" y="2916338"/>
            <a:ext cx="406400" cy="673151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8203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/>
      <p:bldP spid="12" grpId="0"/>
      <p:bldP spid="13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Fila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80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2604976" y="1866443"/>
            <a:ext cx="3934047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OrdenMatrices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matriz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m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n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8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matriz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 err="1">
                <a:solidFill>
                  <a:srgbClr val="000000"/>
                </a:solidFill>
              </a:rPr>
              <a:t>m</a:t>
            </a:r>
            <a:r>
              <a:rPr lang="es-ES_tradnl" sz="2000" b="1" dirty="0" err="1">
                <a:solidFill>
                  <a:srgbClr val="000000"/>
                </a:solidFill>
              </a:rPr>
              <a:t>,</a:t>
            </a:r>
            <a:r>
              <a:rPr lang="es-ES_tradnl" sz="2000" dirty="0" err="1">
                <a:solidFill>
                  <a:srgbClr val="000000"/>
                </a:solidFill>
              </a:rPr>
              <a:t>n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cargar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matriz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10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i="1" dirty="0" smtClean="0">
                <a:solidFill>
                  <a:srgbClr val="969696"/>
                </a:solidFill>
              </a:rPr>
              <a:t>//</a:t>
            </a:r>
            <a:r>
              <a:rPr lang="es-ES_tradnl" sz="2000" i="1" dirty="0">
                <a:solidFill>
                  <a:srgbClr val="969696"/>
                </a:solidFill>
              </a:rPr>
              <a:t>Sin ordenar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"Sin ordenar"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err="1" smtClean="0">
                <a:solidFill>
                  <a:srgbClr val="000000"/>
                </a:solidFill>
              </a:rPr>
              <a:t>mostrarMatriz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matriz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i="1" dirty="0" smtClean="0">
                <a:solidFill>
                  <a:srgbClr val="969696"/>
                </a:solidFill>
              </a:rPr>
              <a:t>//</a:t>
            </a:r>
            <a:r>
              <a:rPr lang="es-ES_tradnl" sz="2000" i="1" dirty="0">
                <a:solidFill>
                  <a:srgbClr val="969696"/>
                </a:solidFill>
              </a:rPr>
              <a:t>Ordeno </a:t>
            </a:r>
            <a:endParaRPr lang="es-ES_tradnl" sz="2000" i="1" dirty="0" smtClean="0">
              <a:solidFill>
                <a:srgbClr val="969696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burbuja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matriz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n</a:t>
            </a:r>
            <a:r>
              <a:rPr lang="es-ES_tradnl" sz="2000" b="1" dirty="0" smtClean="0">
                <a:solidFill>
                  <a:srgbClr val="000000"/>
                </a:solidFill>
              </a:rPr>
              <a:t>)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"Ordenada"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err="1" smtClean="0">
                <a:solidFill>
                  <a:srgbClr val="000000"/>
                </a:solidFill>
              </a:rPr>
              <a:t>mostrarMatriz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matriz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35587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</a:t>
            </a:r>
            <a:r>
              <a:rPr lang="es-ES_tradnl" sz="2800" i="1" dirty="0" smtClean="0">
                <a:solidFill>
                  <a:prstClr val="black"/>
                </a:solidFill>
              </a:rPr>
              <a:t>Fila </a:t>
            </a:r>
            <a:r>
              <a:rPr lang="es-ES_tradnl" sz="2800" i="1" smtClean="0">
                <a:solidFill>
                  <a:prstClr val="black"/>
                </a:solidFill>
              </a:rPr>
              <a:t>(Versión 2.0)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665" y="2158409"/>
            <a:ext cx="2949336" cy="2743199"/>
          </a:xfrm>
          <a:prstGeom prst="rect">
            <a:avLst/>
          </a:prstGeom>
        </p:spPr>
      </p:pic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49" y="1825625"/>
            <a:ext cx="6176187" cy="4351338"/>
          </a:xfrm>
        </p:spPr>
        <p:txBody>
          <a:bodyPr anchor="ctr">
            <a:normAutofit/>
          </a:bodyPr>
          <a:lstStyle/>
          <a:p>
            <a:r>
              <a:rPr lang="es-ES_tradnl" dirty="0" smtClean="0"/>
              <a:t>Calculamos </a:t>
            </a:r>
            <a:r>
              <a:rPr lang="es-ES_tradnl" b="1" dirty="0" smtClean="0"/>
              <a:t>muchas veces </a:t>
            </a:r>
            <a:r>
              <a:rPr lang="es-ES_tradnl" dirty="0" smtClean="0"/>
              <a:t>la suma de los elementos de cada fila</a:t>
            </a:r>
          </a:p>
          <a:p>
            <a:r>
              <a:rPr lang="es-ES_tradnl" dirty="0" smtClean="0"/>
              <a:t>Que pasa si la matriz tiene un </a:t>
            </a:r>
            <a:r>
              <a:rPr lang="es-ES_tradnl" b="1" dirty="0" smtClean="0"/>
              <a:t>número muy grande </a:t>
            </a:r>
            <a:r>
              <a:rPr lang="es-ES_tradnl" dirty="0" smtClean="0"/>
              <a:t>de filas y columnas?</a:t>
            </a:r>
          </a:p>
          <a:p>
            <a:r>
              <a:rPr lang="es-ES_tradnl" dirty="0" smtClean="0"/>
              <a:t>Podemos utilizar alguna </a:t>
            </a:r>
            <a:r>
              <a:rPr lang="es-ES_tradnl" b="1" dirty="0" smtClean="0"/>
              <a:t>estructura</a:t>
            </a:r>
            <a:r>
              <a:rPr lang="es-ES_tradnl" dirty="0" smtClean="0"/>
              <a:t> para asegurarnos solamente calcular una </a:t>
            </a:r>
            <a:r>
              <a:rPr lang="es-ES_tradnl" b="1" dirty="0" smtClean="0"/>
              <a:t>única</a:t>
            </a:r>
            <a:r>
              <a:rPr lang="es-ES_tradnl" dirty="0" smtClean="0"/>
              <a:t> vez la suma de los elementos en una fila?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8734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</a:t>
            </a:r>
            <a:r>
              <a:rPr lang="es-ES_tradnl" sz="2800" i="1" dirty="0" smtClean="0">
                <a:solidFill>
                  <a:prstClr val="black"/>
                </a:solidFill>
              </a:rPr>
              <a:t>Fila (Versión 2.0)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82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606055" y="3590513"/>
            <a:ext cx="793188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calcularArregloSuma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matriz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m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n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arregloSuma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i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m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dirty="0" err="1" smtClean="0">
                <a:solidFill>
                  <a:srgbClr val="000000"/>
                </a:solidFill>
              </a:rPr>
              <a:t>arregloSuma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calcularSumaFila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matriz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n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8" name="Marcador de contenido 2"/>
          <p:cNvSpPr txBox="1">
            <a:spLocks/>
          </p:cNvSpPr>
          <p:nvPr/>
        </p:nvSpPr>
        <p:spPr>
          <a:xfrm>
            <a:off x="606055" y="2082933"/>
            <a:ext cx="7886700" cy="14279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_tradnl" dirty="0" smtClean="0"/>
              <a:t>Carga en un arreglo “</a:t>
            </a:r>
            <a:r>
              <a:rPr lang="es-ES_tradnl" dirty="0" err="1" smtClean="0"/>
              <a:t>arregloSuma</a:t>
            </a:r>
            <a:r>
              <a:rPr lang="es-ES_tradnl" dirty="0" smtClean="0"/>
              <a:t>” de tamaño m la suma de los valores de cada fila en una matriz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ES_tradnl" dirty="0" smtClean="0"/>
              <a:t>(es decir, cada posición i del arreglo representa la suma de la fila i de la matriz)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7923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</a:t>
            </a:r>
            <a:r>
              <a:rPr lang="es-ES_tradnl" sz="2800" i="1" dirty="0" smtClean="0">
                <a:solidFill>
                  <a:prstClr val="black"/>
                </a:solidFill>
              </a:rPr>
              <a:t>Fila (Versión 2.0)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83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327899" y="2051109"/>
            <a:ext cx="577580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comparacion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comparar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i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j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comparacion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a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j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i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&lt;</a:t>
            </a:r>
            <a:r>
              <a:rPr lang="es-ES_tradnl" sz="2400" dirty="0">
                <a:solidFill>
                  <a:srgbClr val="000000"/>
                </a:solidFill>
              </a:rPr>
              <a:t> a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j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comparacion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8" name="CuadroTexto 7"/>
          <p:cNvSpPr txBox="1"/>
          <p:nvPr/>
        </p:nvSpPr>
        <p:spPr>
          <a:xfrm>
            <a:off x="6631071" y="3750825"/>
            <a:ext cx="24880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Es la misma comparación de arreglos de siempre, pero ahora lo vamos a utilizar con “</a:t>
            </a:r>
            <a:r>
              <a:rPr lang="es-ES_tradnl" sz="1600" dirty="0" err="1" smtClean="0"/>
              <a:t>arregloSuma</a:t>
            </a:r>
            <a:r>
              <a:rPr lang="es-ES_tradnl" sz="1600" dirty="0" smtClean="0"/>
              <a:t>”</a:t>
            </a:r>
            <a:endParaRPr lang="es-ES_tradnl" sz="1600" dirty="0"/>
          </a:p>
        </p:txBody>
      </p:sp>
      <p:sp>
        <p:nvSpPr>
          <p:cNvPr id="9" name="Abrir llave 8"/>
          <p:cNvSpPr/>
          <p:nvPr/>
        </p:nvSpPr>
        <p:spPr>
          <a:xfrm rot="10800000">
            <a:off x="6224671" y="2534550"/>
            <a:ext cx="406400" cy="3560574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565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</a:t>
            </a:r>
            <a:r>
              <a:rPr lang="es-ES_tradnl" sz="2800" i="1" dirty="0" smtClean="0">
                <a:solidFill>
                  <a:prstClr val="black"/>
                </a:solidFill>
              </a:rPr>
              <a:t>Fila (Versión 2.0)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84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85149" y="2284205"/>
            <a:ext cx="6538935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burbuja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matriz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arregloSuma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i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i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2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m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j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m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000000"/>
                </a:solidFill>
              </a:rPr>
              <a:t> i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i="1" dirty="0">
              <a:solidFill>
                <a:srgbClr val="969696"/>
              </a:solidFill>
            </a:endParaRPr>
          </a:p>
          <a:p>
            <a:pPr lvl="3"/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i="1" dirty="0" smtClean="0">
                <a:solidFill>
                  <a:srgbClr val="969696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comparar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err="1">
                <a:solidFill>
                  <a:srgbClr val="000000"/>
                </a:solidFill>
              </a:rPr>
              <a:t>arregloSuma</a:t>
            </a:r>
            <a:r>
              <a:rPr lang="es-ES_tradnl" sz="2000" b="1" dirty="0" smtClean="0">
                <a:solidFill>
                  <a:srgbClr val="000000"/>
                </a:solidFill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j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8E6B23"/>
                </a:solidFill>
              </a:rPr>
              <a:t>1</a:t>
            </a:r>
            <a:r>
              <a:rPr lang="es-ES_tradnl" sz="2000" b="1" dirty="0" smtClean="0">
                <a:solidFill>
                  <a:srgbClr val="000000"/>
                </a:solidFill>
              </a:rPr>
              <a:t>)</a:t>
            </a:r>
            <a:r>
              <a:rPr lang="es-ES_tradnl" sz="2000" i="1" dirty="0" smtClean="0">
                <a:solidFill>
                  <a:srgbClr val="969696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Entonces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4"/>
            <a:r>
              <a:rPr lang="es-ES_tradnl" sz="2000" dirty="0" err="1" smtClean="0">
                <a:solidFill>
                  <a:srgbClr val="000000"/>
                </a:solidFill>
              </a:rPr>
              <a:t>intercambiarFilaCompleta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matriz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j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i="1" dirty="0" smtClean="0">
                <a:solidFill>
                  <a:srgbClr val="969696"/>
                </a:solidFill>
              </a:rPr>
              <a:t> </a:t>
            </a:r>
          </a:p>
          <a:p>
            <a:pPr lvl="4"/>
            <a:r>
              <a:rPr lang="es-ES_tradnl" sz="2000" dirty="0" smtClean="0">
                <a:solidFill>
                  <a:srgbClr val="000000"/>
                </a:solidFill>
              </a:rPr>
              <a:t>intercambiar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err="1" smtClean="0">
                <a:solidFill>
                  <a:srgbClr val="000000"/>
                </a:solidFill>
              </a:rPr>
              <a:t>arregloSuma</a:t>
            </a:r>
            <a:r>
              <a:rPr lang="es-ES_tradnl" sz="2000" b="1" dirty="0" smtClean="0">
                <a:solidFill>
                  <a:srgbClr val="000000"/>
                </a:solidFill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j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j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8E6B23"/>
                </a:solidFill>
              </a:rPr>
              <a:t>1</a:t>
            </a:r>
            <a:r>
              <a:rPr lang="es-ES_tradnl" sz="2000" b="1" dirty="0" smtClean="0">
                <a:solidFill>
                  <a:srgbClr val="000000"/>
                </a:solidFill>
              </a:rPr>
              <a:t>)</a:t>
            </a:r>
            <a:r>
              <a:rPr lang="es-ES_tradnl" sz="2000" i="1" dirty="0" smtClean="0">
                <a:solidFill>
                  <a:srgbClr val="969696"/>
                </a:solidFill>
              </a:rPr>
              <a:t> </a:t>
            </a:r>
          </a:p>
          <a:p>
            <a:pPr lvl="3"/>
            <a:r>
              <a:rPr lang="es-ES_tradnl" sz="2000" b="1" dirty="0" err="1">
                <a:solidFill>
                  <a:srgbClr val="000080"/>
                </a:solidFill>
              </a:rPr>
              <a:t>FinSi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8" name="CuadroTexto 7"/>
          <p:cNvSpPr txBox="1"/>
          <p:nvPr/>
        </p:nvSpPr>
        <p:spPr>
          <a:xfrm>
            <a:off x="5707321" y="2219103"/>
            <a:ext cx="3436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Calculamos previamente la suma de las filas y las pasamos como parámetro</a:t>
            </a:r>
            <a:endParaRPr lang="es-ES_tradnl" sz="1600" dirty="0"/>
          </a:p>
        </p:txBody>
      </p:sp>
      <p:sp>
        <p:nvSpPr>
          <p:cNvPr id="9" name="Abrir llave 8"/>
          <p:cNvSpPr/>
          <p:nvPr/>
        </p:nvSpPr>
        <p:spPr>
          <a:xfrm rot="10800000">
            <a:off x="5346998" y="2305024"/>
            <a:ext cx="406400" cy="382772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Abrir llave 9"/>
          <p:cNvSpPr/>
          <p:nvPr/>
        </p:nvSpPr>
        <p:spPr>
          <a:xfrm rot="10800000">
            <a:off x="6436685" y="3476665"/>
            <a:ext cx="406400" cy="366942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Abrir llave 10"/>
          <p:cNvSpPr/>
          <p:nvPr/>
        </p:nvSpPr>
        <p:spPr>
          <a:xfrm rot="10800000">
            <a:off x="6436685" y="3871560"/>
            <a:ext cx="406400" cy="1050713"/>
          </a:xfrm>
          <a:prstGeom prst="leftBrace">
            <a:avLst>
              <a:gd name="adj1" fmla="val 8333"/>
              <a:gd name="adj2" fmla="val 504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CuadroTexto 11"/>
          <p:cNvSpPr txBox="1"/>
          <p:nvPr/>
        </p:nvSpPr>
        <p:spPr>
          <a:xfrm>
            <a:off x="6781207" y="3369764"/>
            <a:ext cx="2362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Comparamos los valores </a:t>
            </a:r>
            <a:r>
              <a:rPr lang="es-ES_tradnl" sz="1600" smtClean="0"/>
              <a:t>de “</a:t>
            </a:r>
            <a:r>
              <a:rPr lang="es-ES_tradnl" sz="1600" dirty="0" err="1" smtClean="0"/>
              <a:t>arregloSuma</a:t>
            </a:r>
            <a:r>
              <a:rPr lang="es-ES_tradnl" sz="1600" dirty="0" smtClean="0"/>
              <a:t>”</a:t>
            </a:r>
            <a:endParaRPr lang="es-ES_tradnl" sz="1600" dirty="0"/>
          </a:p>
        </p:txBody>
      </p:sp>
      <p:sp>
        <p:nvSpPr>
          <p:cNvPr id="13" name="CuadroTexto 12"/>
          <p:cNvSpPr txBox="1"/>
          <p:nvPr/>
        </p:nvSpPr>
        <p:spPr>
          <a:xfrm>
            <a:off x="6781206" y="3977785"/>
            <a:ext cx="23627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 smtClean="0"/>
              <a:t>Intercambiamos no solo las filas de la matriz sino también los resultados de “</a:t>
            </a:r>
            <a:r>
              <a:rPr lang="es-ES_tradnl" sz="1600" dirty="0" err="1" smtClean="0"/>
              <a:t>arregloSuma</a:t>
            </a:r>
            <a:r>
              <a:rPr lang="es-ES_tradnl" sz="1600" dirty="0" smtClean="0"/>
              <a:t>”</a:t>
            </a:r>
            <a:endParaRPr lang="es-ES_tradnl" sz="1600" dirty="0"/>
          </a:p>
        </p:txBody>
      </p:sp>
    </p:spTree>
    <p:extLst>
      <p:ext uri="{BB962C8B-B14F-4D97-AF65-F5344CB8AC3E}">
        <p14:creationId xmlns:p14="http://schemas.microsoft.com/office/powerpoint/2010/main" val="268393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Algoritmos de Ordenamiento</a:t>
            </a:r>
            <a:br>
              <a:rPr lang="es-ES_tradnl" b="1" dirty="0"/>
            </a:br>
            <a:r>
              <a:rPr lang="es-ES_tradnl" sz="2800" i="1" dirty="0">
                <a:solidFill>
                  <a:prstClr val="black"/>
                </a:solidFill>
              </a:rPr>
              <a:t>Ordenar Matriz por </a:t>
            </a:r>
            <a:r>
              <a:rPr lang="es-ES_tradnl" sz="2800" i="1" dirty="0" smtClean="0">
                <a:solidFill>
                  <a:prstClr val="black"/>
                </a:solidFill>
              </a:rPr>
              <a:t>Fila (Versión 2.0)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85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" y="5872198"/>
            <a:ext cx="1262861" cy="703226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2119201" y="2120315"/>
            <a:ext cx="490559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400" b="1" dirty="0">
                <a:solidFill>
                  <a:srgbClr val="000080"/>
                </a:solidFill>
              </a:rPr>
              <a:t>Algoritmo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OrdenMatrices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000000"/>
                </a:solidFill>
              </a:rPr>
              <a:t>matriz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m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000000"/>
                </a:solidFill>
              </a:rPr>
              <a:t>n, </a:t>
            </a:r>
            <a:r>
              <a:rPr lang="es-ES_tradnl" sz="1400" dirty="0" err="1" smtClean="0">
                <a:solidFill>
                  <a:srgbClr val="000000"/>
                </a:solidFill>
              </a:rPr>
              <a:t>arregloSuma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Como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Entero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dirty="0" smtClean="0">
                <a:solidFill>
                  <a:srgbClr val="000000"/>
                </a:solidFill>
              </a:rPr>
              <a:t>m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10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dirty="0" smtClean="0">
                <a:solidFill>
                  <a:srgbClr val="000000"/>
                </a:solidFill>
              </a:rPr>
              <a:t>n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8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000000"/>
                </a:solidFill>
              </a:rPr>
              <a:t>matriz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 err="1">
                <a:solidFill>
                  <a:srgbClr val="000000"/>
                </a:solidFill>
              </a:rPr>
              <a:t>m</a:t>
            </a:r>
            <a:r>
              <a:rPr lang="es-ES_tradnl" sz="1400" b="1" dirty="0" err="1">
                <a:solidFill>
                  <a:srgbClr val="000000"/>
                </a:solidFill>
              </a:rPr>
              <a:t>,</a:t>
            </a:r>
            <a:r>
              <a:rPr lang="es-ES_tradnl" sz="1400" dirty="0" err="1">
                <a:solidFill>
                  <a:srgbClr val="000000"/>
                </a:solidFill>
              </a:rPr>
              <a:t>n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dirty="0" smtClean="0">
                <a:solidFill>
                  <a:srgbClr val="000000"/>
                </a:solidFill>
              </a:rPr>
              <a:t>cargar</a:t>
            </a:r>
            <a:r>
              <a:rPr lang="es-ES_tradnl" sz="1400" b="1" dirty="0" smtClean="0">
                <a:solidFill>
                  <a:srgbClr val="000000"/>
                </a:solidFill>
              </a:rPr>
              <a:t>(</a:t>
            </a:r>
            <a:r>
              <a:rPr lang="es-ES_tradnl" sz="1400" dirty="0" smtClean="0">
                <a:solidFill>
                  <a:srgbClr val="000000"/>
                </a:solidFill>
              </a:rPr>
              <a:t>matriz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m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n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10</a:t>
            </a:r>
            <a:r>
              <a:rPr lang="es-ES_tradnl" sz="1400" b="1" dirty="0">
                <a:solidFill>
                  <a:srgbClr val="000000"/>
                </a:solidFill>
              </a:rPr>
              <a:t>)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arregloSuma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>
                <a:solidFill>
                  <a:srgbClr val="000000"/>
                </a:solidFill>
              </a:rPr>
              <a:t>m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i="1" dirty="0">
              <a:solidFill>
                <a:srgbClr val="969696"/>
              </a:solidFill>
            </a:endParaRPr>
          </a:p>
          <a:p>
            <a:pPr lvl="1"/>
            <a:r>
              <a:rPr lang="es-ES_tradnl" sz="1400" dirty="0" err="1">
                <a:solidFill>
                  <a:srgbClr val="000000"/>
                </a:solidFill>
              </a:rPr>
              <a:t>calcularArregloSuma</a:t>
            </a:r>
            <a:r>
              <a:rPr lang="es-ES_tradnl" sz="1400" b="1" dirty="0">
                <a:solidFill>
                  <a:srgbClr val="000000"/>
                </a:solidFill>
              </a:rPr>
              <a:t>(</a:t>
            </a:r>
            <a:r>
              <a:rPr lang="es-ES_tradnl" sz="1400" dirty="0">
                <a:solidFill>
                  <a:srgbClr val="000000"/>
                </a:solidFill>
              </a:rPr>
              <a:t>matriz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m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n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arregloSuma</a:t>
            </a:r>
            <a:r>
              <a:rPr lang="es-ES_tradnl" sz="1400" b="1" dirty="0">
                <a:solidFill>
                  <a:srgbClr val="000000"/>
                </a:solidFill>
              </a:rPr>
              <a:t>)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i="1" dirty="0" smtClean="0">
                <a:solidFill>
                  <a:srgbClr val="969696"/>
                </a:solidFill>
              </a:rPr>
              <a:t>//</a:t>
            </a:r>
            <a:r>
              <a:rPr lang="es-ES_tradnl" sz="1400" i="1" dirty="0">
                <a:solidFill>
                  <a:srgbClr val="969696"/>
                </a:solidFill>
              </a:rPr>
              <a:t>Sin </a:t>
            </a:r>
            <a:r>
              <a:rPr lang="es-ES_tradnl" sz="1400" i="1" dirty="0" smtClean="0">
                <a:solidFill>
                  <a:srgbClr val="969696"/>
                </a:solidFill>
              </a:rPr>
              <a:t>ordenar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"Sin ordenar"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mostrarMatriz</a:t>
            </a:r>
            <a:r>
              <a:rPr lang="es-ES_tradnl" sz="1400" b="1" dirty="0" smtClean="0">
                <a:solidFill>
                  <a:srgbClr val="000000"/>
                </a:solidFill>
              </a:rPr>
              <a:t>(</a:t>
            </a:r>
            <a:r>
              <a:rPr lang="es-ES_tradnl" sz="1400" dirty="0" smtClean="0">
                <a:solidFill>
                  <a:srgbClr val="000000"/>
                </a:solidFill>
              </a:rPr>
              <a:t>matriz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m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n</a:t>
            </a:r>
            <a:r>
              <a:rPr lang="es-ES_tradnl" sz="1400" b="1" dirty="0">
                <a:solidFill>
                  <a:srgbClr val="000000"/>
                </a:solidFill>
              </a:rPr>
              <a:t>)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Sin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Saltar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</a:t>
            </a:r>
            <a:r>
              <a:rPr lang="es-ES_tradnl" sz="1400" dirty="0" err="1">
                <a:solidFill>
                  <a:srgbClr val="FF0000"/>
                </a:solidFill>
              </a:rPr>
              <a:t>ArregloSuma</a:t>
            </a:r>
            <a:r>
              <a:rPr lang="es-ES_tradnl" sz="1400" dirty="0">
                <a:solidFill>
                  <a:srgbClr val="FF0000"/>
                </a:solidFill>
              </a:rPr>
              <a:t> = 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1400" b="1" dirty="0" smtClean="0">
                <a:solidFill>
                  <a:srgbClr val="000000"/>
                </a:solidFill>
              </a:rPr>
              <a:t>(</a:t>
            </a:r>
            <a:r>
              <a:rPr lang="es-ES_tradnl" sz="1400" dirty="0" err="1" smtClean="0">
                <a:solidFill>
                  <a:srgbClr val="000000"/>
                </a:solidFill>
              </a:rPr>
              <a:t>arregloSuma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n</a:t>
            </a:r>
            <a:r>
              <a:rPr lang="es-ES_tradnl" sz="1400" b="1" dirty="0">
                <a:solidFill>
                  <a:srgbClr val="000000"/>
                </a:solidFill>
              </a:rPr>
              <a:t>)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i="1" dirty="0" smtClean="0">
                <a:solidFill>
                  <a:srgbClr val="969696"/>
                </a:solidFill>
              </a:rPr>
              <a:t>//Ordenado </a:t>
            </a:r>
          </a:p>
          <a:p>
            <a:pPr lvl="1"/>
            <a:r>
              <a:rPr lang="es-ES_tradnl" sz="1400" dirty="0" smtClean="0">
                <a:solidFill>
                  <a:srgbClr val="000000"/>
                </a:solidFill>
              </a:rPr>
              <a:t>burbuja</a:t>
            </a:r>
            <a:r>
              <a:rPr lang="es-ES_tradnl" sz="1400" b="1" dirty="0" smtClean="0">
                <a:solidFill>
                  <a:srgbClr val="000000"/>
                </a:solidFill>
              </a:rPr>
              <a:t>(</a:t>
            </a:r>
            <a:r>
              <a:rPr lang="es-ES_tradnl" sz="1400" dirty="0" smtClean="0">
                <a:solidFill>
                  <a:srgbClr val="000000"/>
                </a:solidFill>
              </a:rPr>
              <a:t>matriz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m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n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arregloSuma</a:t>
            </a:r>
            <a:r>
              <a:rPr lang="es-ES_tradnl" sz="1400" b="1" dirty="0">
                <a:solidFill>
                  <a:srgbClr val="000000"/>
                </a:solidFill>
              </a:rPr>
              <a:t>)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"Ordenada"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mostrarMatriz</a:t>
            </a:r>
            <a:r>
              <a:rPr lang="es-ES_tradnl" sz="1400" b="1" dirty="0" smtClean="0">
                <a:solidFill>
                  <a:srgbClr val="000000"/>
                </a:solidFill>
              </a:rPr>
              <a:t>(</a:t>
            </a:r>
            <a:r>
              <a:rPr lang="es-ES_tradnl" sz="1400" dirty="0" smtClean="0">
                <a:solidFill>
                  <a:srgbClr val="000000"/>
                </a:solidFill>
              </a:rPr>
              <a:t>matriz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m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n</a:t>
            </a:r>
            <a:r>
              <a:rPr lang="es-ES_tradnl" sz="1400" b="1" dirty="0">
                <a:solidFill>
                  <a:srgbClr val="000000"/>
                </a:solidFill>
              </a:rPr>
              <a:t>)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Sin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Saltar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</a:t>
            </a:r>
            <a:r>
              <a:rPr lang="es-ES_tradnl" sz="1400" dirty="0" err="1">
                <a:solidFill>
                  <a:srgbClr val="FF0000"/>
                </a:solidFill>
              </a:rPr>
              <a:t>ArregloSuma</a:t>
            </a:r>
            <a:r>
              <a:rPr lang="es-ES_tradnl" sz="1400" dirty="0">
                <a:solidFill>
                  <a:srgbClr val="FF0000"/>
                </a:solidFill>
              </a:rPr>
              <a:t> = 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escribirEnUnaLinea</a:t>
            </a:r>
            <a:r>
              <a:rPr lang="es-ES_tradnl" sz="1400" b="1" dirty="0" smtClean="0">
                <a:solidFill>
                  <a:srgbClr val="000000"/>
                </a:solidFill>
              </a:rPr>
              <a:t>(</a:t>
            </a:r>
            <a:r>
              <a:rPr lang="es-ES_tradnl" sz="1400" dirty="0" err="1" smtClean="0">
                <a:solidFill>
                  <a:srgbClr val="000000"/>
                </a:solidFill>
              </a:rPr>
              <a:t>arregloSuma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n</a:t>
            </a:r>
            <a:r>
              <a:rPr lang="es-ES_tradnl" sz="1400" b="1" dirty="0">
                <a:solidFill>
                  <a:srgbClr val="000000"/>
                </a:solidFill>
              </a:rPr>
              <a:t>)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r>
              <a:rPr lang="es-ES_tradnl" sz="1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200073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Algoritmos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Básicos</a:t>
            </a:r>
            <a:b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Ranking de Facturación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</a:t>
            </a:fld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755" y="1314769"/>
            <a:ext cx="1854335" cy="1218563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386080" y="3871842"/>
            <a:ext cx="836168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>
                <a:solidFill>
                  <a:srgbClr val="000080"/>
                </a:solidFill>
              </a:rPr>
              <a:t>Para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 err="1">
                <a:solidFill>
                  <a:srgbClr val="000000"/>
                </a:solidFill>
              </a:rPr>
              <a:t>posicion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00"/>
                </a:solidFill>
              </a:rPr>
              <a:t>=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>
                <a:solidFill>
                  <a:srgbClr val="8E6B23"/>
                </a:solidFill>
              </a:rPr>
              <a:t>0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80"/>
                </a:solidFill>
              </a:rPr>
              <a:t>Hasta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</a:rPr>
              <a:t>4</a:t>
            </a:r>
            <a:r>
              <a:rPr lang="es-ES_tradnl" sz="3200" dirty="0" smtClean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80"/>
                </a:solidFill>
              </a:rPr>
              <a:t>Con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80"/>
                </a:solidFill>
              </a:rPr>
              <a:t>Paso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>
                <a:solidFill>
                  <a:srgbClr val="8E6B23"/>
                </a:solidFill>
              </a:rPr>
              <a:t>1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80"/>
                </a:solidFill>
              </a:rPr>
              <a:t>Hacer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endParaRPr lang="es-ES_tradnl" sz="3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</a:rPr>
              <a:t> </a:t>
            </a:r>
            <a:r>
              <a:rPr lang="es-ES_tradnl" sz="3200" dirty="0" err="1">
                <a:solidFill>
                  <a:srgbClr val="000000"/>
                </a:solidFill>
              </a:rPr>
              <a:t>posicion</a:t>
            </a:r>
            <a:r>
              <a:rPr lang="es-ES_tradnl" sz="3200" b="1" dirty="0">
                <a:solidFill>
                  <a:srgbClr val="000000"/>
                </a:solidFill>
              </a:rPr>
              <a:t>,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>
                <a:solidFill>
                  <a:srgbClr val="FF0000"/>
                </a:solidFill>
              </a:rPr>
              <a:t>") "</a:t>
            </a:r>
            <a:r>
              <a:rPr lang="es-ES_tradnl" sz="3200" b="1" dirty="0">
                <a:solidFill>
                  <a:srgbClr val="000000"/>
                </a:solidFill>
              </a:rPr>
              <a:t>,</a:t>
            </a:r>
            <a:r>
              <a:rPr lang="es-ES_tradnl" sz="3200" dirty="0">
                <a:solidFill>
                  <a:srgbClr val="000000"/>
                </a:solidFill>
              </a:rPr>
              <a:t> clientes</a:t>
            </a:r>
            <a:r>
              <a:rPr lang="es-ES_tradnl" sz="3200" b="1" dirty="0">
                <a:solidFill>
                  <a:srgbClr val="000000"/>
                </a:solidFill>
              </a:rPr>
              <a:t>[</a:t>
            </a:r>
            <a:r>
              <a:rPr lang="es-ES_tradnl" sz="3200" dirty="0" err="1">
                <a:solidFill>
                  <a:srgbClr val="000000"/>
                </a:solidFill>
              </a:rPr>
              <a:t>posicion</a:t>
            </a:r>
            <a:r>
              <a:rPr lang="es-ES_tradnl" sz="3200" b="1" dirty="0">
                <a:solidFill>
                  <a:srgbClr val="000000"/>
                </a:solidFill>
              </a:rPr>
              <a:t>],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>
                <a:solidFill>
                  <a:srgbClr val="FF0000"/>
                </a:solidFill>
              </a:rPr>
              <a:t>"["</a:t>
            </a:r>
            <a:r>
              <a:rPr lang="es-ES_tradnl" sz="3200" b="1" dirty="0">
                <a:solidFill>
                  <a:srgbClr val="000000"/>
                </a:solidFill>
              </a:rPr>
              <a:t>,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 err="1">
                <a:solidFill>
                  <a:srgbClr val="000000"/>
                </a:solidFill>
              </a:rPr>
              <a:t>facturacion</a:t>
            </a:r>
            <a:r>
              <a:rPr lang="es-ES_tradnl" sz="3200" b="1" dirty="0">
                <a:solidFill>
                  <a:srgbClr val="000000"/>
                </a:solidFill>
              </a:rPr>
              <a:t>[</a:t>
            </a:r>
            <a:r>
              <a:rPr lang="es-ES_tradnl" sz="3200" dirty="0" err="1">
                <a:solidFill>
                  <a:srgbClr val="000000"/>
                </a:solidFill>
              </a:rPr>
              <a:t>posicion</a:t>
            </a:r>
            <a:r>
              <a:rPr lang="es-ES_tradnl" sz="3200" b="1" dirty="0">
                <a:solidFill>
                  <a:srgbClr val="000000"/>
                </a:solidFill>
              </a:rPr>
              <a:t>],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>
                <a:solidFill>
                  <a:srgbClr val="FF0000"/>
                </a:solidFill>
              </a:rPr>
              <a:t>"] "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endParaRPr lang="es-ES_tradnl" sz="3200" dirty="0" smtClean="0">
              <a:solidFill>
                <a:srgbClr val="000000"/>
              </a:solidFill>
            </a:endParaRPr>
          </a:p>
          <a:p>
            <a:r>
              <a:rPr lang="es-ES_tradnl" sz="3200" b="1" dirty="0" err="1" smtClean="0">
                <a:solidFill>
                  <a:srgbClr val="000080"/>
                </a:solidFill>
              </a:rPr>
              <a:t>FinPara</a:t>
            </a:r>
            <a:endParaRPr lang="es-ES_tradnl" sz="32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1136082" y="2303581"/>
            <a:ext cx="68616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dirty="0" smtClean="0"/>
              <a:t>Para mostrar el ranking, solamente tengo que recorrer el arreglo de 0 a 4 porque los clientes están ordenados por facturación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83518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2141</TotalTime>
  <Words>6488</Words>
  <Application>Microsoft Macintosh PowerPoint</Application>
  <PresentationFormat>Presentación en pantalla (4:3)</PresentationFormat>
  <Paragraphs>1172</Paragraphs>
  <Slides>86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86</vt:i4>
      </vt:variant>
    </vt:vector>
  </HeadingPairs>
  <TitlesOfParts>
    <vt:vector size="92" baseType="lpstr">
      <vt:lpstr>Arial</vt:lpstr>
      <vt:lpstr>Calibri</vt:lpstr>
      <vt:lpstr>DejaVu Sans</vt:lpstr>
      <vt:lpstr>Mangal</vt:lpstr>
      <vt:lpstr>Trebuchet MS</vt:lpstr>
      <vt:lpstr>Tema de Office</vt:lpstr>
      <vt:lpstr>Técnicas de Programación</vt:lpstr>
      <vt:lpstr>Recursión  Repaso</vt:lpstr>
      <vt:lpstr>Recursión  Repaso</vt:lpstr>
      <vt:lpstr>Técnicas de Programación</vt:lpstr>
      <vt:lpstr>Algoritmos Básicos </vt:lpstr>
      <vt:lpstr>Algoritmos Básicos Ranking de Facturación</vt:lpstr>
      <vt:lpstr>Algoritmos Básicos Ranking de Facturación</vt:lpstr>
      <vt:lpstr>Algoritmos Básicos Ranking de Facturación</vt:lpstr>
      <vt:lpstr>Algoritmos Básicos Ranking de Facturación</vt:lpstr>
      <vt:lpstr>Algoritmos Básicos Ranking de Facturación</vt:lpstr>
      <vt:lpstr>Algoritmos de Ordenamiento Objetivo y Alternativas</vt:lpstr>
      <vt:lpstr>Algoritmos de Ordenamiento Lineamientos del Código</vt:lpstr>
      <vt:lpstr>Algoritmos de Ordenamiento Tipos de Algoritmos</vt:lpstr>
      <vt:lpstr>Algoritmos de Ordenamiento Burbuja (bubble-sort)</vt:lpstr>
      <vt:lpstr>Algoritmos de Ordenamiento Burbuja (video)</vt:lpstr>
      <vt:lpstr>Algoritmos de Ordenamiento Burbuja (ejemplo)</vt:lpstr>
      <vt:lpstr>Algoritmos de Ordenamiento Burbuja (razonamiento)</vt:lpstr>
      <vt:lpstr>Algoritmos de Ordenamiento Burbuja (código)</vt:lpstr>
      <vt:lpstr>Algoritmos de Ordenamiento Burbuja (código)</vt:lpstr>
      <vt:lpstr>Algoritmos de Ordenamiento Burbuja (código)</vt:lpstr>
      <vt:lpstr>Algoritmos de Ordenamiento Burbuja (código)</vt:lpstr>
      <vt:lpstr>Algoritmos de Ordenamiento Burbuja (ejemplo)</vt:lpstr>
      <vt:lpstr>Algoritmos de Ordenamiento Burbuja (código)</vt:lpstr>
      <vt:lpstr>Algoritmos de Ordenamiento Burbuja (código)</vt:lpstr>
      <vt:lpstr>Algoritmos de Ordenamiento Burbuja (eficiencia)</vt:lpstr>
      <vt:lpstr>Algoritmos de Ordenamiento Selección (selection-sort)</vt:lpstr>
      <vt:lpstr>Algoritmos de Ordenamiento  Selección (video)</vt:lpstr>
      <vt:lpstr>Algoritmos de Ordenamiento  Selección (ejemplo)</vt:lpstr>
      <vt:lpstr>Algoritmos de Ordenamiento  Selección (razonamiento)</vt:lpstr>
      <vt:lpstr>Algoritmos de Ordenamiento  Selección (código)</vt:lpstr>
      <vt:lpstr>Algoritmos de Ordenamiento  Selección (código)</vt:lpstr>
      <vt:lpstr>Algoritmos de Ordenamiento  Selección (eficiencia)</vt:lpstr>
      <vt:lpstr>Algoritmos de Búsqueda  Búsqueda de Clientes y Facturación</vt:lpstr>
      <vt:lpstr>Algoritmos de Búsqueda  Búsqueda de Clientes y Facturación</vt:lpstr>
      <vt:lpstr>Algoritmos de Búsqueda  Búsqueda de Clientes y Facturación</vt:lpstr>
      <vt:lpstr>Algoritmos de Búsqueda  Búsqueda de Clientes y Facturación</vt:lpstr>
      <vt:lpstr>Algoritmos de Búsqueda  Búsqueda de Clientes y Facturación</vt:lpstr>
      <vt:lpstr>Algoritmos de Búsqueda Búsqueda Binaria</vt:lpstr>
      <vt:lpstr>Algoritmos de Búsqueda Búsqueda Binaria</vt:lpstr>
      <vt:lpstr>Algoritmos de Búsqueda  Búsqueda de Clientes y Facturación</vt:lpstr>
      <vt:lpstr>Algoritmos de Búsqueda  Búsqueda de Clientes y Facturación</vt:lpstr>
      <vt:lpstr>Algoritmos de Búsqueda  Búsqueda de Clientes y Facturación</vt:lpstr>
      <vt:lpstr>Algoritmos de Búsqueda  Búsqueda de Clientes y Facturación</vt:lpstr>
      <vt:lpstr>Algoritmos de Búsqueda  Búsqueda de Clientes y Facturación</vt:lpstr>
      <vt:lpstr>Algoritmos de Ordenamiento Mezclado (merge-sort)</vt:lpstr>
      <vt:lpstr>Algoritmos de Ordenamiento Mezclado (video)</vt:lpstr>
      <vt:lpstr>Algoritmos de Ordenamiento Mezclado (ejemplo)</vt:lpstr>
      <vt:lpstr>Algoritmos de Ordenamiento Mezclado (razonamiento)</vt:lpstr>
      <vt:lpstr>Algoritmos de Ordenamiento Mezclado (código)</vt:lpstr>
      <vt:lpstr>Algoritmos de Ordenamiento Mezclado (código)</vt:lpstr>
      <vt:lpstr>Algoritmos de Ordenamiento Mezclado (código)</vt:lpstr>
      <vt:lpstr>Algoritmos de Ordenamiento Mezclado (código)</vt:lpstr>
      <vt:lpstr>Algoritmos de Ordenamiento Mezclado (eficiencia)</vt:lpstr>
      <vt:lpstr>Técnicas de Programación</vt:lpstr>
      <vt:lpstr>Algoritmos de Ordenamiento Ordenar por Dos Criterios</vt:lpstr>
      <vt:lpstr>Algoritmos de Ordenamiento  Ordenar con Arreglo Auxiliar</vt:lpstr>
      <vt:lpstr>Algoritmos de Ordenamiento Ordenar Matriz por Fila</vt:lpstr>
      <vt:lpstr>Técnicas de Programación</vt:lpstr>
      <vt:lpstr>Algoritmos de Ordenamiento Ordenar por Dos Criterios</vt:lpstr>
      <vt:lpstr>Algoritmos de Ordenamiento Ordenar por Dos Criterios</vt:lpstr>
      <vt:lpstr>Algoritmos de Ordenamiento Ordenar por Dos Criterios</vt:lpstr>
      <vt:lpstr>Algoritmos de Ordenamiento Ordenar por Dos Criterios</vt:lpstr>
      <vt:lpstr>Algoritmos de Ordenamiento Ordenar por Dos Criterios</vt:lpstr>
      <vt:lpstr>Algoritmos de Ordenamiento Ordenar por Dos Criterios</vt:lpstr>
      <vt:lpstr>Algoritmos de Ordenamiento  Ordenar con Arreglo Auxiliar</vt:lpstr>
      <vt:lpstr>Algoritmos de Ordenamiento  Ordenar con Arreglo Auxiliar</vt:lpstr>
      <vt:lpstr>Algoritmos de Ordenamiento  Ordenar con Arreglo Auxiliar</vt:lpstr>
      <vt:lpstr>Algoritmos de Ordenamiento  Ordenar con Arreglo Auxiliar</vt:lpstr>
      <vt:lpstr>Algoritmos de Ordenamiento  Ordenar con Arreglo Auxiliar</vt:lpstr>
      <vt:lpstr>Algoritmos de Ordenamiento  Ordenar con Arreglo Auxiliar</vt:lpstr>
      <vt:lpstr>Algoritmos de Ordenamiento  Ordenar con Arreglo Auxiliar</vt:lpstr>
      <vt:lpstr>Algoritmos de Ordenamiento  Ordenar con Arreglo Auxiliar</vt:lpstr>
      <vt:lpstr>Algoritmos de Ordenamiento  Ordenar con Arreglo Auxiliar</vt:lpstr>
      <vt:lpstr>Algoritmos de Ordenamiento Ordenar Matriz por Fila</vt:lpstr>
      <vt:lpstr>Algoritmos de Ordenamiento Ordenar Matriz por Fila</vt:lpstr>
      <vt:lpstr>Algoritmos de Ordenamiento Ordenar Matriz por Fila</vt:lpstr>
      <vt:lpstr>Algoritmos de Ordenamiento Ordenar Matriz por Fila</vt:lpstr>
      <vt:lpstr>Algoritmos de Ordenamiento Ordenar Matriz por Fila</vt:lpstr>
      <vt:lpstr>Algoritmos de Ordenamiento Ordenar Matriz por Fila</vt:lpstr>
      <vt:lpstr>Algoritmos de Ordenamiento Ordenar Matriz por Fila</vt:lpstr>
      <vt:lpstr>Algoritmos de Ordenamiento Ordenar Matriz por Fila</vt:lpstr>
      <vt:lpstr>Algoritmos de Ordenamiento Ordenar Matriz por Fila (Versión 2.0)</vt:lpstr>
      <vt:lpstr>Algoritmos de Ordenamiento Ordenar Matriz por Fila (Versión 2.0)</vt:lpstr>
      <vt:lpstr>Algoritmos de Ordenamiento Ordenar Matriz por Fila (Versión 2.0)</vt:lpstr>
      <vt:lpstr>Algoritmos de Ordenamiento Ordenar Matriz por Fila (Versión 2.0)</vt:lpstr>
      <vt:lpstr>Algoritmos de Ordenamiento Ordenar Matriz por Fila (Versión 2.0)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Alejandro Rago</cp:lastModifiedBy>
  <cp:revision>138</cp:revision>
  <dcterms:created xsi:type="dcterms:W3CDTF">2017-06-08T19:02:43Z</dcterms:created>
  <dcterms:modified xsi:type="dcterms:W3CDTF">2017-07-13T18:37:53Z</dcterms:modified>
</cp:coreProperties>
</file>

<file path=docProps/thumbnail.jpeg>
</file>